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Lst>
  <p:notesMasterIdLst>
    <p:notesMasterId r:id="rId17"/>
  </p:notesMasterIdLst>
  <p:sldIdLst>
    <p:sldId id="264" r:id="rId3"/>
    <p:sldId id="266" r:id="rId4"/>
    <p:sldId id="263" r:id="rId5"/>
    <p:sldId id="257" r:id="rId6"/>
    <p:sldId id="260" r:id="rId7"/>
    <p:sldId id="265" r:id="rId8"/>
    <p:sldId id="261" r:id="rId9"/>
    <p:sldId id="258" r:id="rId10"/>
    <p:sldId id="259" r:id="rId11"/>
    <p:sldId id="267" r:id="rId12"/>
    <p:sldId id="268" r:id="rId13"/>
    <p:sldId id="270"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3" d="100"/>
          <a:sy n="83" d="100"/>
        </p:scale>
        <p:origin x="30"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0E748-4637-499F-957A-61B6D1EE8E58}" type="datetimeFigureOut">
              <a:rPr lang="en-NZ" smtClean="0"/>
              <a:t>22/04/2017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5CFC2-95A9-444C-BAE7-672574612A7D}" type="slidenum">
              <a:rPr lang="en-NZ" smtClean="0"/>
              <a:t>‹#›</a:t>
            </a:fld>
            <a:endParaRPr lang="en-NZ"/>
          </a:p>
        </p:txBody>
      </p:sp>
    </p:spTree>
    <p:extLst>
      <p:ext uri="{BB962C8B-B14F-4D97-AF65-F5344CB8AC3E}">
        <p14:creationId xmlns:p14="http://schemas.microsoft.com/office/powerpoint/2010/main" val="938159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zur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roadmap covers recent announcements and upcoming investments in the next 6 months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216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10</a:t>
            </a:fld>
            <a:endParaRPr lang="en-US" dirty="0"/>
          </a:p>
        </p:txBody>
      </p:sp>
    </p:spTree>
    <p:extLst>
      <p:ext uri="{BB962C8B-B14F-4D97-AF65-F5344CB8AC3E}">
        <p14:creationId xmlns:p14="http://schemas.microsoft.com/office/powerpoint/2010/main" val="189142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3763"/>
              </a:lnSpc>
              <a:buNone/>
            </a:pPr>
            <a:r>
              <a:rPr lang="en-US" sz="1200">
                <a:solidFill>
                  <a:schemeClr val="tx2"/>
                </a:solidFill>
              </a:rPr>
              <a:t>Review the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936DC-7F80-483E-8071-2245A0173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77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2012</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72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There are several new instance sizes that</a:t>
            </a:r>
            <a:r>
              <a:rPr lang="en-US" baseline="0" dirty="0"/>
              <a:t> will be introduced over the next 6 months. </a:t>
            </a:r>
          </a:p>
          <a:p>
            <a:r>
              <a:rPr lang="en-US" baseline="0" dirty="0"/>
              <a:t>Each of these instance sizes are designed for increased performance and flexibility with capabilities tailored to specific workloads:  B, Dv3, Ev3, L &amp; M Series.</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77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r>
              <a:rPr lang="en-US" dirty="0"/>
              <a:t>Managed disks is a new</a:t>
            </a:r>
            <a:r>
              <a:rPr lang="en-US" baseline="0" dirty="0"/>
              <a:t> feature that is cross cutting. You will see different aspects of it when we discuss security and flexibility improvements later in the presentation.</a:t>
            </a:r>
          </a:p>
          <a:p>
            <a:endParaRPr lang="en-US" baseline="0" dirty="0"/>
          </a:p>
          <a:p>
            <a:r>
              <a:rPr lang="en-US" sz="1400" dirty="0"/>
              <a:t>Managed disks simplifies scale by taking away the need for the administrator to know about service limits of storage accounts and ensure that IOPS and throughput capabilities are easy to understand. </a:t>
            </a:r>
          </a:p>
          <a:p>
            <a:endParaRPr lang="en-US" sz="1400" dirty="0"/>
          </a:p>
          <a:p>
            <a:r>
              <a:rPr lang="en-US" sz="1400" dirty="0"/>
              <a:t>Managed disks also integrate directly with virtual machine scale sets to automatically scale the front end compute and the backend storage. </a:t>
            </a:r>
            <a:endParaRPr lang="en-US" sz="120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56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Managed disks solves</a:t>
            </a:r>
            <a:r>
              <a:rPr lang="en-US" baseline="0" dirty="0"/>
              <a:t> the availability problem by ensuring the disks are created on physically separate stamps of storage when provisioned with VMs in an availability set.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83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Another key aspect of managed disks is the ability to control access to</a:t>
            </a:r>
            <a:r>
              <a:rPr lang="en-US" baseline="0" dirty="0"/>
              <a:t> the disk through role based access control. </a:t>
            </a:r>
          </a:p>
          <a:p>
            <a:r>
              <a:rPr lang="en-US" baseline="0" dirty="0"/>
              <a:t>This is the same security mechanism Azure uses to grant access to other resources in Azure. </a:t>
            </a:r>
          </a:p>
          <a:p>
            <a:r>
              <a:rPr lang="en-US" baseline="0" dirty="0"/>
              <a:t>The underlying VHDs for managed disks are not exposed directly to users. This will mitigate the risk of users going behind the controls of RBAC and accessing via the storage account directly.</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25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r>
              <a:rPr lang="en-US" sz="1400" dirty="0"/>
              <a:t>Today for all Internet facing Virtual Machines that have two or more instances deployed in the same Availability Set, we guarantee you will have external connectivity at least 99.9% of the time.</a:t>
            </a:r>
          </a:p>
          <a:p>
            <a:endParaRPr lang="en-US" sz="1400" dirty="0"/>
          </a:p>
          <a:p>
            <a:r>
              <a:rPr lang="en-US" sz="1400" dirty="0"/>
              <a:t>Azure will offer a service level agreement for a single virtual machine</a:t>
            </a:r>
            <a:r>
              <a:rPr lang="en-US" sz="1400" baseline="0" dirty="0"/>
              <a:t> when the virtual  machine is deployed with SSD backed premium storage.</a:t>
            </a:r>
            <a:endParaRPr lang="en-US" sz="1400" dirty="0"/>
          </a:p>
          <a:p>
            <a:endParaRPr lang="en-US" sz="1400" dirty="0"/>
          </a:p>
          <a:p>
            <a:endParaRPr lang="en-US" sz="1400"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4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Allows users to enable Single Root IO Virtualization (SR-IOV) in supported Azure Virtual Machines (VM) and run their most performance-sensitive workloads in the cloud.  This technology allows a VM to communicate directly through the Network Interface Card (NIC) using SR-IOV, bypassing the Virtual Switch (</a:t>
            </a:r>
            <a:r>
              <a:rPr lang="en-US" sz="1224" kern="1200" dirty="0" err="1">
                <a:solidFill>
                  <a:schemeClr val="tx1"/>
                </a:solidFill>
                <a:effectLst/>
                <a:latin typeface="+mn-lt"/>
                <a:ea typeface="+mn-ea"/>
                <a:cs typeface="+mn-cs"/>
              </a:rPr>
              <a:t>vSwitch</a:t>
            </a:r>
            <a:r>
              <a:rPr lang="en-US" sz="1224" kern="1200" dirty="0">
                <a:solidFill>
                  <a:schemeClr val="tx1"/>
                </a:solidFill>
                <a:effectLst/>
                <a:latin typeface="+mn-lt"/>
                <a:ea typeface="+mn-ea"/>
                <a:cs typeface="+mn-cs"/>
              </a:rPr>
              <a:t>) and host completely. This results in a reduction of latency by orders of magnitude from ~300 to ~30 microseconds as well as reduced jitter, allowing VMs to achieve higher packets per second (PPS) than ever before. </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02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https://azure.microsoft.com/en-us/blog/announcing-azure-network-watcher-network-performance-monitoring-and-diagnostics-service-for-azure/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dirty="0"/>
              <a:t>Improved diagnostics and the Network Watcher service will enable monitoring and diagnostics at the network level for virtual machines. </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These capabilities spread across the spectrum of resource health monitoring, metrics and alerting, diagnostic APIs, a new network monitoring service. Everything geared towards providing you the ability to monitor and diagnose your network infrastructure in Azure. </a:t>
            </a:r>
          </a:p>
          <a:p>
            <a:r>
              <a:rPr lang="en-US" sz="1224" kern="1200" dirty="0">
                <a:solidFill>
                  <a:schemeClr val="tx1"/>
                </a:solidFill>
                <a:effectLst/>
                <a:latin typeface="+mn-lt"/>
                <a:ea typeface="+mn-ea"/>
                <a:cs typeface="+mn-cs"/>
              </a:rPr>
              <a:t> </a:t>
            </a:r>
          </a:p>
          <a:p>
            <a:r>
              <a:rPr lang="en-US" sz="1224" b="1" kern="1200" dirty="0">
                <a:solidFill>
                  <a:schemeClr val="tx1"/>
                </a:solidFill>
                <a:effectLst/>
                <a:latin typeface="+mn-lt"/>
                <a:ea typeface="+mn-ea"/>
                <a:cs typeface="+mn-cs"/>
              </a:rPr>
              <a:t>VPN Gateway and Tunnel Health</a:t>
            </a:r>
          </a:p>
          <a:p>
            <a:r>
              <a:rPr lang="en-US" sz="1224" kern="1200" dirty="0">
                <a:solidFill>
                  <a:schemeClr val="tx1"/>
                </a:solidFill>
                <a:effectLst/>
                <a:latin typeface="+mn-lt"/>
                <a:ea typeface="+mn-ea"/>
                <a:cs typeface="+mn-cs"/>
              </a:rPr>
              <a:t>We are announcing the addition of Virtual Private Network (VPN) Gateway and VPN Tunnel resource health, this will provide you real time health information about these resources to gain actionable information on health and outages related to your resource. </a:t>
            </a:r>
          </a:p>
          <a:p>
            <a:r>
              <a:rPr lang="en-US" sz="1224" b="1" kern="1200" dirty="0">
                <a:solidFill>
                  <a:schemeClr val="tx1"/>
                </a:solidFill>
                <a:effectLst/>
                <a:latin typeface="+mn-lt"/>
                <a:ea typeface="+mn-ea"/>
                <a:cs typeface="+mn-cs"/>
              </a:rPr>
              <a:t>Application Gateway Metrics</a:t>
            </a:r>
          </a:p>
          <a:p>
            <a:r>
              <a:rPr lang="en-US" sz="1224" kern="1200" dirty="0">
                <a:solidFill>
                  <a:schemeClr val="tx1"/>
                </a:solidFill>
                <a:effectLst/>
                <a:latin typeface="+mn-lt"/>
                <a:ea typeface="+mn-ea"/>
                <a:cs typeface="+mn-cs"/>
              </a:rPr>
              <a:t>We are announcing server performance metrics for Application Gateway, this metric will provide you an aggregated view of the health of your gateway hosts. Enabling you to get a single unified view with total request count, average latency, total failed request count, total throughput, min of unhealthy and healthy host count. </a:t>
            </a:r>
          </a:p>
          <a:p>
            <a:r>
              <a:rPr lang="en-US" sz="1224" b="1" kern="1200" dirty="0">
                <a:solidFill>
                  <a:schemeClr val="tx1"/>
                </a:solidFill>
                <a:effectLst/>
                <a:latin typeface="+mn-lt"/>
                <a:ea typeface="+mn-ea"/>
                <a:cs typeface="+mn-cs"/>
              </a:rPr>
              <a:t> </a:t>
            </a:r>
          </a:p>
          <a:p>
            <a:r>
              <a:rPr lang="en-US" sz="1224" b="1" kern="1200" dirty="0">
                <a:solidFill>
                  <a:schemeClr val="tx1"/>
                </a:solidFill>
                <a:effectLst/>
                <a:latin typeface="+mn-lt"/>
                <a:ea typeface="+mn-ea"/>
                <a:cs typeface="+mn-cs"/>
              </a:rPr>
              <a:t>NSG and UDR Diagnostics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We are also glad to announce improvements to Network Security Group (NSG) and User-Defined Routes (UDR) diagnostics, to troubleshoot network traffic flows on your Virtual Machine (VM)/Network Interface Card (NIC). You can now view all the effective security rules impacting a given VM/NIC, irrespective of whether the NSGs are applied at NIC and/or Subnet. You can also view the full list of effective routes, including system routes, impacting given NIC traffic. All of these APIs will be available in Azure Resource Manager (ARM) and can be managed via REST APIs, .NET SDK, PowerShell cmdlets, command-line interface and Azure portal. Learn more about NSG and UDR diagnostics. Learn more about </a:t>
            </a:r>
            <a:r>
              <a:rPr lang="en-US" sz="1224" u="sng" kern="1200" dirty="0">
                <a:solidFill>
                  <a:schemeClr val="tx1"/>
                </a:solidFill>
                <a:effectLst/>
                <a:latin typeface="+mn-lt"/>
                <a:ea typeface="+mn-ea"/>
                <a:cs typeface="+mn-cs"/>
                <a:hlinkClick r:id="rId3"/>
              </a:rPr>
              <a:t>NSG and UDR Diagnostics</a:t>
            </a:r>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 </a:t>
            </a:r>
          </a:p>
          <a:p>
            <a:r>
              <a:rPr lang="en-US" sz="1224" b="1" kern="1200" dirty="0">
                <a:solidFill>
                  <a:schemeClr val="tx1"/>
                </a:solidFill>
                <a:effectLst/>
                <a:latin typeface="+mn-lt"/>
                <a:ea typeface="+mn-ea"/>
                <a:cs typeface="+mn-cs"/>
              </a:rPr>
              <a:t>Network Watcher</a:t>
            </a:r>
          </a:p>
          <a:p>
            <a:r>
              <a:rPr lang="en-US" sz="1224" kern="1200" dirty="0">
                <a:solidFill>
                  <a:schemeClr val="tx1"/>
                </a:solidFill>
                <a:effectLst/>
                <a:latin typeface="+mn-lt"/>
                <a:ea typeface="+mn-ea"/>
                <a:cs typeface="+mn-cs"/>
              </a:rPr>
              <a:t>We are also pleased to announce Network Watcher, a service that will enable you to monitor and diagnose conditions at a network scenario level, besides the above mentioned resource level monitoring and diagnostics capabilities. Network diagnostic and visualization tools available with Network Watcher will enable you to take packet captures on a Virtual Machine (VM), help you understand if an IP flow is allowed or denied on your VM, find where your packet will be routed from a VM and gain insights to your network topology.</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Packet capture capability available to you in Network Watcher will help you diagnose network fault conditions, to monitor your network for security and compliance needs. You will be able fine tune your packet captures by specifying the protocol (TCP, UDP or both), IP address and port ranges, size of capture and storage location to save the capture.  Packet captures are stored in a standard PCAP file format to facilitate usage of third party tools to analyze the output. You can store these captures either on the attached VM disk or specify your own blob storage location. </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Network watcher comes with a tight integration with existing Azure services like OMS. You can now configure OMS hub as one of the destination for storing metric and logs, this will enable you to utilize the existing capabilities of OMS to do analyze and present your metrics and logs. </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1697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90683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41457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3073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743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876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35168455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56388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246047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10" y="6477878"/>
            <a:ext cx="761999" cy="380126"/>
          </a:xfrm>
          <a:prstGeom prst="rect">
            <a:avLst/>
          </a:prstGeom>
        </p:spPr>
        <p:txBody>
          <a:bodyPr/>
          <a:lstStyle/>
          <a:p>
            <a:pPr defTabSz="914100">
              <a:lnSpc>
                <a:spcPct val="90000"/>
              </a:lnSpc>
              <a:defRPr/>
            </a:pPr>
            <a:fld id="{1BC86A1F-E589-44B2-A543-2EC98F5547A7}" type="slidenum">
              <a:rPr lang="en-US" smtClean="0">
                <a:solidFill>
                  <a:srgbClr val="505050"/>
                </a:solidFill>
              </a:rPr>
              <a:pPr defTabSz="914100">
                <a:lnSpc>
                  <a:spcPct val="90000"/>
                </a:lnSpc>
                <a:defRPr/>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98879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436096"/>
      </p:ext>
    </p:extLst>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399335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75689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latin typeface="Segoe UI Semilight"/>
              </a:endParaRPr>
            </a:p>
          </p:txBody>
        </p:sp>
      </p:grpSp>
      <p:sp>
        <p:nvSpPr>
          <p:cNvPr id="19" name="Content Placeholder 25"/>
          <p:cNvSpPr>
            <a:spLocks noGrp="1"/>
          </p:cNvSpPr>
          <p:nvPr>
            <p:ph sz="quarter" idx="14"/>
          </p:nvPr>
        </p:nvSpPr>
        <p:spPr>
          <a:xfrm>
            <a:off x="4800600" y="288925"/>
            <a:ext cx="6096000" cy="6172997"/>
          </a:xfrm>
        </p:spPr>
        <p:txBody>
          <a:bodyPr>
            <a:noAutofit/>
          </a:bodyPr>
          <a:lstStyle>
            <a:lvl1pPr marL="0" indent="0">
              <a:buNone/>
              <a:defRPr sz="2800"/>
            </a:lvl1pPr>
            <a:lvl2pPr marL="336145"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71880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336823"/>
          </a:xfrm>
        </p:spPr>
        <p:txBody>
          <a:bodyPr anchor="b">
            <a:normAutofit/>
          </a:bodyPr>
          <a:lstStyle>
            <a:lvl1pPr>
              <a:defRPr sz="4800">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70644" y="3962614"/>
            <a:ext cx="10515600" cy="760481"/>
          </a:xfrm>
        </p:spPr>
        <p:txBody>
          <a:bodyPr/>
          <a:lstStyle>
            <a:lvl1pPr marL="0" indent="0">
              <a:buNone/>
              <a:defRPr sz="2400">
                <a:solidFill>
                  <a:srgbClr val="92D05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11" name="Group 10"/>
          <p:cNvGrpSpPr/>
          <p:nvPr userDrawn="1"/>
        </p:nvGrpSpPr>
        <p:grpSpPr>
          <a:xfrm>
            <a:off x="9442979" y="220768"/>
            <a:ext cx="2491325" cy="701501"/>
            <a:chOff x="9442979" y="220768"/>
            <a:chExt cx="2491325" cy="701501"/>
          </a:xfrm>
        </p:grpSpPr>
        <p:pic>
          <p:nvPicPr>
            <p:cNvPr id="12" name="Picture 11"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3" name="Picture 12"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4" name="Picture 13"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1057921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1_Title Slide">
    <p:bg>
      <p:bgPr>
        <a:solidFill>
          <a:srgbClr val="30303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336823"/>
          </a:xfrm>
        </p:spPr>
        <p:txBody>
          <a:bodyPr anchor="b">
            <a:normAutofit/>
          </a:bodyPr>
          <a:lstStyle>
            <a:lvl1pPr>
              <a:defRPr sz="4800">
                <a:solidFill>
                  <a:srgbClr val="00ADEE"/>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76186" y="3957075"/>
            <a:ext cx="10515600" cy="760481"/>
          </a:xfrm>
        </p:spPr>
        <p:txBody>
          <a:bodyPr/>
          <a:lstStyle>
            <a:lvl1pPr marL="0" indent="0">
              <a:buNone/>
              <a:defRPr sz="2400">
                <a:solidFill>
                  <a:srgbClr val="92D05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grpSp>
        <p:nvGrpSpPr>
          <p:cNvPr id="11" name="Group 10"/>
          <p:cNvGrpSpPr/>
          <p:nvPr userDrawn="1"/>
        </p:nvGrpSpPr>
        <p:grpSpPr>
          <a:xfrm>
            <a:off x="9442979" y="220768"/>
            <a:ext cx="2491325" cy="701501"/>
            <a:chOff x="9442979" y="220768"/>
            <a:chExt cx="2491325" cy="701501"/>
          </a:xfrm>
        </p:grpSpPr>
        <p:pic>
          <p:nvPicPr>
            <p:cNvPr id="12" name="Picture 11"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3" name="Picture 12"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4" name="Picture 13"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pic>
        <p:nvPicPr>
          <p:cNvPr id="8" name="Picture 7" descr="prep.png"/>
          <p:cNvPicPr>
            <a:picLocks noChangeAspect="1"/>
          </p:cNvPicPr>
          <p:nvPr userDrawn="1"/>
        </p:nvPicPr>
        <p:blipFill rotWithShape="1">
          <a:blip r:embed="rId5">
            <a:extLst>
              <a:ext uri="{28A0092B-C50C-407E-A947-70E740481C1C}">
                <a14:useLocalDpi xmlns:a14="http://schemas.microsoft.com/office/drawing/2010/main" val="0"/>
              </a:ext>
            </a:extLst>
          </a:blip>
          <a:srcRect r="38167"/>
          <a:stretch/>
        </p:blipFill>
        <p:spPr>
          <a:xfrm>
            <a:off x="0" y="5347854"/>
            <a:ext cx="1454434" cy="1379914"/>
          </a:xfrm>
          <a:prstGeom prst="rect">
            <a:avLst/>
          </a:prstGeom>
        </p:spPr>
      </p:pic>
      <p:pic>
        <p:nvPicPr>
          <p:cNvPr id="9" name="Picture 8" descr="booster.png"/>
          <p:cNvPicPr>
            <a:picLocks noChangeAspect="1"/>
          </p:cNvPicPr>
          <p:nvPr userDrawn="1"/>
        </p:nvPicPr>
        <p:blipFill rotWithShape="1">
          <a:blip r:embed="rId6">
            <a:extLst>
              <a:ext uri="{28A0092B-C50C-407E-A947-70E740481C1C}">
                <a14:useLocalDpi xmlns:a14="http://schemas.microsoft.com/office/drawing/2010/main" val="0"/>
              </a:ext>
            </a:extLst>
          </a:blip>
          <a:srcRect l="34522"/>
          <a:stretch/>
        </p:blipFill>
        <p:spPr>
          <a:xfrm>
            <a:off x="1191624" y="5345955"/>
            <a:ext cx="1551441" cy="1379914"/>
          </a:xfrm>
          <a:prstGeom prst="rect">
            <a:avLst/>
          </a:prstGeom>
        </p:spPr>
      </p:pic>
      <p:sp>
        <p:nvSpPr>
          <p:cNvPr id="10" name="TextBox 9"/>
          <p:cNvSpPr txBox="1"/>
          <p:nvPr userDrawn="1"/>
        </p:nvSpPr>
        <p:spPr>
          <a:xfrm>
            <a:off x="272010" y="88270"/>
            <a:ext cx="1873135" cy="369332"/>
          </a:xfrm>
          <a:prstGeom prst="rect">
            <a:avLst/>
          </a:prstGeom>
          <a:noFill/>
          <a:ln>
            <a:noFill/>
          </a:ln>
        </p:spPr>
        <p:txBody>
          <a:bodyPr wrap="square" rtlCol="0">
            <a:spAutoFit/>
          </a:bodyPr>
          <a:lstStyle/>
          <a:p>
            <a:r>
              <a:rPr lang="en-US">
                <a:solidFill>
                  <a:srgbClr val="00ADEE"/>
                </a:solidFill>
              </a:rPr>
              <a:t>Microsoft Azure</a:t>
            </a:r>
          </a:p>
        </p:txBody>
      </p:sp>
    </p:spTree>
    <p:extLst>
      <p:ext uri="{BB962C8B-B14F-4D97-AF65-F5344CB8AC3E}">
        <p14:creationId xmlns:p14="http://schemas.microsoft.com/office/powerpoint/2010/main" val="3768135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 y="-634"/>
            <a:ext cx="8780819" cy="921104"/>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6" name="Group 5"/>
          <p:cNvGrpSpPr/>
          <p:nvPr userDrawn="1"/>
        </p:nvGrpSpPr>
        <p:grpSpPr>
          <a:xfrm>
            <a:off x="9442979" y="220768"/>
            <a:ext cx="2491325" cy="701501"/>
            <a:chOff x="9442979" y="220768"/>
            <a:chExt cx="2491325" cy="701501"/>
          </a:xfrm>
        </p:grpSpPr>
        <p:pic>
          <p:nvPicPr>
            <p:cNvPr id="7" name="Picture 6"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8" name="Picture 7"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9" name="Picture 8"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1707787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grpSp>
        <p:nvGrpSpPr>
          <p:cNvPr id="6" name="Group 5"/>
          <p:cNvGrpSpPr/>
          <p:nvPr userDrawn="1"/>
        </p:nvGrpSpPr>
        <p:grpSpPr>
          <a:xfrm>
            <a:off x="9442979" y="220768"/>
            <a:ext cx="2491325" cy="701501"/>
            <a:chOff x="9442979" y="220768"/>
            <a:chExt cx="2491325" cy="701501"/>
          </a:xfrm>
        </p:grpSpPr>
        <p:pic>
          <p:nvPicPr>
            <p:cNvPr id="7" name="Picture 6"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8" name="Picture 7"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9" name="Picture 8"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3008010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Header Slide">
    <p:bg>
      <p:bgPr>
        <a:solidFill>
          <a:srgbClr val="303030"/>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9442979" y="220768"/>
            <a:ext cx="2491325" cy="701501"/>
            <a:chOff x="9442979" y="220768"/>
            <a:chExt cx="2491325" cy="701501"/>
          </a:xfrm>
        </p:grpSpPr>
        <p:pic>
          <p:nvPicPr>
            <p:cNvPr id="12" name="Picture 11"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3" name="Picture 12"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4" name="Picture 13"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
        <p:nvSpPr>
          <p:cNvPr id="15" name="Title 1"/>
          <p:cNvSpPr>
            <a:spLocks noGrp="1"/>
          </p:cNvSpPr>
          <p:nvPr>
            <p:ph type="title"/>
          </p:nvPr>
        </p:nvSpPr>
        <p:spPr>
          <a:xfrm>
            <a:off x="266700" y="1"/>
            <a:ext cx="8759811" cy="910188"/>
          </a:xfrm>
        </p:spPr>
        <p:txBody>
          <a:bodyPr/>
          <a:lstStyle>
            <a:lvl1pPr>
              <a:defRPr>
                <a:solidFill>
                  <a:srgbClr val="92D050"/>
                </a:solidFill>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3677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ark Header Slide">
    <p:bg>
      <p:bgPr>
        <a:solidFill>
          <a:srgbClr val="303030"/>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9442979" y="220768"/>
            <a:ext cx="2491325" cy="701501"/>
            <a:chOff x="9442979" y="220768"/>
            <a:chExt cx="2491325" cy="701501"/>
          </a:xfrm>
        </p:grpSpPr>
        <p:pic>
          <p:nvPicPr>
            <p:cNvPr id="12" name="Picture 11"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3" name="Picture 12"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4" name="Picture 13"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
        <p:nvSpPr>
          <p:cNvPr id="15" name="Title 1"/>
          <p:cNvSpPr>
            <a:spLocks noGrp="1"/>
          </p:cNvSpPr>
          <p:nvPr>
            <p:ph type="title"/>
          </p:nvPr>
        </p:nvSpPr>
        <p:spPr>
          <a:xfrm>
            <a:off x="266700" y="0"/>
            <a:ext cx="8759811" cy="920469"/>
          </a:xfrm>
        </p:spPr>
        <p:txBody>
          <a:bodyPr/>
          <a:lstStyle>
            <a:lvl1pPr>
              <a:defRPr>
                <a:solidFill>
                  <a:srgbClr val="92D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6" name="Content Placeholder 2"/>
          <p:cNvSpPr>
            <a:spLocks noGrp="1"/>
          </p:cNvSpPr>
          <p:nvPr>
            <p:ph sz="half" idx="1"/>
          </p:nvPr>
        </p:nvSpPr>
        <p:spPr>
          <a:xfrm>
            <a:off x="371475" y="1660525"/>
            <a:ext cx="5181600" cy="3994437"/>
          </a:xfrm>
        </p:spPr>
        <p:txBody>
          <a:bodyPr/>
          <a:lstStyle>
            <a:lvl1pPr>
              <a:defRPr>
                <a:solidFill>
                  <a:srgbClr val="00ADEE"/>
                </a:solidFill>
              </a:defRPr>
            </a:lvl1pPr>
            <a:lvl2pPr>
              <a:defRPr>
                <a:solidFill>
                  <a:srgbClr val="00ADEE"/>
                </a:solidFill>
              </a:defRPr>
            </a:lvl2pPr>
            <a:lvl3pPr>
              <a:defRPr>
                <a:solidFill>
                  <a:srgbClr val="00ADEE"/>
                </a:solidFill>
              </a:defRPr>
            </a:lvl3pPr>
            <a:lvl4pPr>
              <a:defRPr>
                <a:solidFill>
                  <a:srgbClr val="00ADEE"/>
                </a:solidFill>
              </a:defRPr>
            </a:lvl4pPr>
            <a:lvl5pPr>
              <a:defRPr>
                <a:solidFill>
                  <a:srgbClr val="00ADE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p:cNvSpPr>
            <a:spLocks noGrp="1"/>
          </p:cNvSpPr>
          <p:nvPr>
            <p:ph sz="half" idx="2"/>
          </p:nvPr>
        </p:nvSpPr>
        <p:spPr>
          <a:xfrm>
            <a:off x="6638925" y="1660525"/>
            <a:ext cx="5181600" cy="3994437"/>
          </a:xfrm>
        </p:spPr>
        <p:txBody>
          <a:bodyPr/>
          <a:lstStyle>
            <a:lvl1pPr>
              <a:defRPr>
                <a:solidFill>
                  <a:srgbClr val="00ADEE"/>
                </a:solidFill>
              </a:defRPr>
            </a:lvl1pPr>
            <a:lvl2pPr>
              <a:defRPr>
                <a:solidFill>
                  <a:srgbClr val="00ADEE"/>
                </a:solidFill>
              </a:defRPr>
            </a:lvl2pPr>
            <a:lvl3pPr>
              <a:defRPr>
                <a:solidFill>
                  <a:srgbClr val="00ADEE"/>
                </a:solidFill>
              </a:defRPr>
            </a:lvl3pPr>
            <a:lvl4pPr>
              <a:defRPr>
                <a:solidFill>
                  <a:srgbClr val="00ADEE"/>
                </a:solidFill>
              </a:defRPr>
            </a:lvl4pPr>
            <a:lvl5pPr>
              <a:defRPr>
                <a:solidFill>
                  <a:srgbClr val="00ADE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09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266699" y="1"/>
            <a:ext cx="8622773" cy="910188"/>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371475" y="1638300"/>
            <a:ext cx="5119826" cy="3994437"/>
          </a:xfrm>
        </p:spPr>
        <p:txBody>
          <a:bodyPr>
            <a:normAutofit/>
          </a:bodyPr>
          <a:lstStyle>
            <a:lvl1pPr>
              <a:defRPr sz="3200">
                <a:solidFill>
                  <a:srgbClr val="00ADEE"/>
                </a:solidFill>
              </a:defRPr>
            </a:lvl1pPr>
            <a:lvl2pPr>
              <a:defRPr sz="2800">
                <a:solidFill>
                  <a:srgbClr val="00ADEE"/>
                </a:solidFill>
              </a:defRPr>
            </a:lvl2pPr>
            <a:lvl3pPr>
              <a:defRPr sz="2400">
                <a:solidFill>
                  <a:srgbClr val="00ADEE"/>
                </a:solidFill>
              </a:defRPr>
            </a:lvl3pPr>
            <a:lvl4pPr>
              <a:defRPr sz="2000">
                <a:solidFill>
                  <a:srgbClr val="00ADEE"/>
                </a:solidFill>
              </a:defRPr>
            </a:lvl4pPr>
            <a:lvl5pPr>
              <a:defRPr sz="2000">
                <a:solidFill>
                  <a:srgbClr val="00ADE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9442979" y="220768"/>
            <a:ext cx="2491325" cy="701501"/>
            <a:chOff x="9442979" y="220768"/>
            <a:chExt cx="2491325" cy="701501"/>
          </a:xfrm>
        </p:grpSpPr>
        <p:pic>
          <p:nvPicPr>
            <p:cNvPr id="13" name="Picture 12"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4" name="Picture 13"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5" name="Picture 14"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
        <p:nvSpPr>
          <p:cNvPr id="16" name="Content Placeholder 2"/>
          <p:cNvSpPr>
            <a:spLocks noGrp="1"/>
          </p:cNvSpPr>
          <p:nvPr>
            <p:ph sz="half" idx="13"/>
          </p:nvPr>
        </p:nvSpPr>
        <p:spPr>
          <a:xfrm>
            <a:off x="6700699" y="1650021"/>
            <a:ext cx="5119826" cy="3994437"/>
          </a:xfrm>
        </p:spPr>
        <p:txBody>
          <a:bodyPr>
            <a:normAutofit/>
          </a:bodyPr>
          <a:lstStyle>
            <a:lvl1pPr>
              <a:defRPr sz="3200">
                <a:solidFill>
                  <a:srgbClr val="00ADEE"/>
                </a:solidFill>
              </a:defRPr>
            </a:lvl1pPr>
            <a:lvl2pPr>
              <a:defRPr sz="2800">
                <a:solidFill>
                  <a:srgbClr val="00ADEE"/>
                </a:solidFill>
              </a:defRPr>
            </a:lvl2pPr>
            <a:lvl3pPr>
              <a:defRPr sz="2400">
                <a:solidFill>
                  <a:srgbClr val="00ADEE"/>
                </a:solidFill>
              </a:defRPr>
            </a:lvl3pPr>
            <a:lvl4pPr>
              <a:defRPr sz="2000">
                <a:solidFill>
                  <a:srgbClr val="00ADEE"/>
                </a:solidFill>
              </a:defRPr>
            </a:lvl4pPr>
            <a:lvl5pPr>
              <a:defRPr sz="2000">
                <a:solidFill>
                  <a:srgbClr val="00ADE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891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ngle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266699" y="1"/>
            <a:ext cx="8622773" cy="910188"/>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371475" y="1654523"/>
            <a:ext cx="11449050" cy="3994437"/>
          </a:xfrm>
        </p:spPr>
        <p:txBody>
          <a:bodyPr>
            <a:normAutofit/>
          </a:bodyPr>
          <a:lstStyle>
            <a:lvl1pPr>
              <a:defRPr sz="3200">
                <a:solidFill>
                  <a:srgbClr val="00ADEE"/>
                </a:solidFill>
              </a:defRPr>
            </a:lvl1pPr>
            <a:lvl2pPr>
              <a:defRPr sz="2800">
                <a:solidFill>
                  <a:srgbClr val="00ADEE"/>
                </a:solidFill>
              </a:defRPr>
            </a:lvl2pPr>
            <a:lvl3pPr>
              <a:defRPr sz="2400">
                <a:solidFill>
                  <a:srgbClr val="00ADEE"/>
                </a:solidFill>
              </a:defRPr>
            </a:lvl3pPr>
            <a:lvl4pPr>
              <a:defRPr sz="2000">
                <a:solidFill>
                  <a:srgbClr val="00ADEE"/>
                </a:solidFill>
              </a:defRPr>
            </a:lvl4pPr>
            <a:lvl5pPr>
              <a:defRPr sz="2000">
                <a:solidFill>
                  <a:srgbClr val="00ADE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9442979" y="220768"/>
            <a:ext cx="2491325" cy="701501"/>
            <a:chOff x="9442979" y="220768"/>
            <a:chExt cx="2491325" cy="701501"/>
          </a:xfrm>
        </p:grpSpPr>
        <p:pic>
          <p:nvPicPr>
            <p:cNvPr id="13" name="Picture 12" descr="prep_blue.png"/>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4" name="Picture 13" descr="booster_blue.png"/>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5" name="Picture 14" descr="master_blue.png"/>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9019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1505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41915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82650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2884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79223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4243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65412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7999975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484" y="365125"/>
            <a:ext cx="11568041" cy="11080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2484" y="1638301"/>
            <a:ext cx="11568041"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9AE44-E0C7-4891-94B2-9DDE0E50DE69}" type="datetimeFigureOut">
              <a:rPr lang="en-US" smtClean="0"/>
              <a:t>4/22/2017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61F47D-970F-4CD8-9C3D-C4526EFCA4C5}" type="slidenum">
              <a:rPr lang="en-US" smtClean="0"/>
              <a:t>‹#›</a:t>
            </a:fld>
            <a:endParaRPr lang="en-US"/>
          </a:p>
        </p:txBody>
      </p:sp>
      <p:grpSp>
        <p:nvGrpSpPr>
          <p:cNvPr id="15" name="Group 14"/>
          <p:cNvGrpSpPr/>
          <p:nvPr userDrawn="1"/>
        </p:nvGrpSpPr>
        <p:grpSpPr>
          <a:xfrm>
            <a:off x="0" y="5993477"/>
            <a:ext cx="12192000" cy="874735"/>
            <a:chOff x="0" y="5993477"/>
            <a:chExt cx="12192000" cy="874735"/>
          </a:xfrm>
        </p:grpSpPr>
        <p:sp>
          <p:nvSpPr>
            <p:cNvPr id="16" name="Rectangle 15"/>
            <p:cNvSpPr/>
            <p:nvPr/>
          </p:nvSpPr>
          <p:spPr>
            <a:xfrm>
              <a:off x="0" y="5993477"/>
              <a:ext cx="12192000" cy="739833"/>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00ADEE"/>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257694" y="6178728"/>
              <a:ext cx="1873135" cy="369332"/>
            </a:xfrm>
            <a:prstGeom prst="rect">
              <a:avLst/>
            </a:prstGeom>
            <a:noFill/>
            <a:ln>
              <a:noFill/>
            </a:ln>
          </p:spPr>
          <p:txBody>
            <a:bodyPr wrap="square" rtlCol="0">
              <a:spAutoFit/>
            </a:bodyPr>
            <a:lstStyle/>
            <a:p>
              <a:r>
                <a:rPr lang="en-US">
                  <a:solidFill>
                    <a:srgbClr val="00ADEE"/>
                  </a:solidFill>
                </a:rPr>
                <a:t>Microsoft Azure</a:t>
              </a:r>
            </a:p>
          </p:txBody>
        </p:sp>
        <p:sp>
          <p:nvSpPr>
            <p:cNvPr id="18" name="Rectangle 17"/>
            <p:cNvSpPr/>
            <p:nvPr/>
          </p:nvSpPr>
          <p:spPr>
            <a:xfrm>
              <a:off x="0" y="6733310"/>
              <a:ext cx="12192000" cy="13490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101107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xStyles>
    <p:titleStyle>
      <a:lvl1pPr algn="l" defTabSz="914400" rtl="0" eaLnBrk="1" latinLnBrk="0" hangingPunct="1">
        <a:lnSpc>
          <a:spcPct val="90000"/>
        </a:lnSpc>
        <a:spcBef>
          <a:spcPct val="0"/>
        </a:spcBef>
        <a:buNone/>
        <a:defRPr sz="4400" kern="1200">
          <a:solidFill>
            <a:srgbClr val="00ADEE"/>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72">
          <p15:clr>
            <a:srgbClr val="F26B43"/>
          </p15:clr>
        </p15:guide>
        <p15:guide id="2" pos="234">
          <p15:clr>
            <a:srgbClr val="F26B43"/>
          </p15:clr>
        </p15:guide>
        <p15:guide id="3" pos="7446">
          <p15:clr>
            <a:srgbClr val="F26B43"/>
          </p15:clr>
        </p15:guide>
        <p15:guide id="4" orient="horz" pos="928">
          <p15:clr>
            <a:srgbClr val="F26B43"/>
          </p15:clr>
        </p15:guide>
        <p15:guide id="5" orient="horz" pos="1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services/advisor/"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aka.ms/azposterapp" TargetMode="External"/><Relationship Id="rId2" Type="http://schemas.openxmlformats.org/officeDocument/2006/relationships/hyperlink" Target="https://azure.microsoft.com/en-us/learn/skills/" TargetMode="External"/><Relationship Id="rId1" Type="http://schemas.openxmlformats.org/officeDocument/2006/relationships/slideLayout" Target="../slideLayouts/slideLayout4.xml"/><Relationship Id="rId4" Type="http://schemas.openxmlformats.org/officeDocument/2006/relationships/hyperlink" Target="https://azure.microsoft.com/en-us/upd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openedx.microsoft.com/courses"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emf"/><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emf"/><Relationship Id="rId12" Type="http://schemas.openxmlformats.org/officeDocument/2006/relationships/image" Target="../media/image21.emf"/><Relationship Id="rId17" Type="http://schemas.openxmlformats.org/officeDocument/2006/relationships/image" Target="../media/image26.png"/><Relationship Id="rId25" Type="http://schemas.openxmlformats.org/officeDocument/2006/relationships/image" Target="../media/image34.emf"/><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emf"/><Relationship Id="rId24" Type="http://schemas.openxmlformats.org/officeDocument/2006/relationships/image" Target="../media/image33.jpe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emf"/><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emf"/><Relationship Id="rId14" Type="http://schemas.openxmlformats.org/officeDocument/2006/relationships/image" Target="../media/image23.png"/><Relationship Id="rId22"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116">
              <a:defRPr/>
            </a:pPr>
            <a:r>
              <a:rPr lang="en-US" dirty="0"/>
              <a:t>Microsoft Azure</a:t>
            </a:r>
            <a:br>
              <a:rPr lang="en-US" dirty="0"/>
            </a:br>
            <a:r>
              <a:rPr lang="en-US" sz="3529" spc="0" dirty="0">
                <a:solidFill>
                  <a:srgbClr val="FFFFFF"/>
                </a:solidFill>
                <a:cs typeface="Segoe UI Light"/>
              </a:rPr>
              <a:t>Infrastructure as a Service</a:t>
            </a:r>
            <a:endParaRPr lang="en-US" dirty="0"/>
          </a:p>
        </p:txBody>
      </p:sp>
      <p:sp>
        <p:nvSpPr>
          <p:cNvPr id="6" name="Text Placeholder 5"/>
          <p:cNvSpPr>
            <a:spLocks noGrp="1"/>
          </p:cNvSpPr>
          <p:nvPr>
            <p:ph type="body" sz="quarter" idx="14"/>
          </p:nvPr>
        </p:nvSpPr>
        <p:spPr>
          <a:xfrm>
            <a:off x="269239" y="3877213"/>
            <a:ext cx="8368707" cy="2235741"/>
          </a:xfrm>
        </p:spPr>
        <p:txBody>
          <a:bodyPr/>
          <a:lstStyle/>
          <a:p>
            <a:pPr defTabSz="913341" fontAlgn="base">
              <a:spcBef>
                <a:spcPct val="0"/>
              </a:spcBef>
            </a:pPr>
            <a:r>
              <a:rPr lang="en-US" dirty="0">
                <a:solidFill>
                  <a:srgbClr val="FFFFFF"/>
                </a:solidFill>
                <a:latin typeface="Segoe UI Light" charset="0"/>
                <a:cs typeface="Segoe UI" charset="0"/>
              </a:rPr>
              <a:t>Stu Fox</a:t>
            </a:r>
          </a:p>
          <a:p>
            <a:pPr defTabSz="913341" fontAlgn="base">
              <a:spcBef>
                <a:spcPct val="0"/>
              </a:spcBef>
            </a:pPr>
            <a:r>
              <a:rPr lang="en-US" dirty="0">
                <a:solidFill>
                  <a:srgbClr val="FFFFFF"/>
                </a:solidFill>
                <a:latin typeface="Segoe UI Light" charset="0"/>
                <a:cs typeface="Segoe UI" charset="0"/>
              </a:rPr>
              <a:t>Technical Specialist, Microsoft Azure</a:t>
            </a:r>
          </a:p>
          <a:p>
            <a:pPr defTabSz="913341" fontAlgn="base">
              <a:spcBef>
                <a:spcPct val="0"/>
              </a:spcBef>
            </a:pPr>
            <a:endParaRPr lang="en-US" dirty="0">
              <a:solidFill>
                <a:srgbClr val="FFFFFF"/>
              </a:solidFill>
              <a:latin typeface="Segoe UI Light" charset="0"/>
              <a:cs typeface="Segoe UI" charset="0"/>
            </a:endParaRPr>
          </a:p>
          <a:p>
            <a:pPr defTabSz="913341" fontAlgn="base">
              <a:spcBef>
                <a:spcPct val="0"/>
              </a:spcBef>
            </a:pPr>
            <a:r>
              <a:rPr lang="en-US" dirty="0">
                <a:solidFill>
                  <a:srgbClr val="FFFFFF"/>
                </a:solidFill>
                <a:latin typeface="Segoe UI Light" charset="0"/>
                <a:cs typeface="Segoe UI" charset="0"/>
              </a:rPr>
              <a:t>April 2017</a:t>
            </a:r>
          </a:p>
        </p:txBody>
      </p:sp>
    </p:spTree>
    <p:extLst>
      <p:ext uri="{BB962C8B-B14F-4D97-AF65-F5344CB8AC3E}">
        <p14:creationId xmlns:p14="http://schemas.microsoft.com/office/powerpoint/2010/main" val="2611939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GA</a:t>
            </a:r>
          </a:p>
          <a:p>
            <a:r>
              <a:rPr lang="en-US" dirty="0"/>
              <a:t>Released</a:t>
            </a:r>
          </a:p>
          <a:p>
            <a:r>
              <a:rPr lang="en-US" dirty="0"/>
              <a:t>Mar ‘17</a:t>
            </a:r>
          </a:p>
        </p:txBody>
      </p:sp>
      <p:sp>
        <p:nvSpPr>
          <p:cNvPr id="3" name="Title 2"/>
          <p:cNvSpPr>
            <a:spLocks noGrp="1"/>
          </p:cNvSpPr>
          <p:nvPr>
            <p:ph type="title"/>
          </p:nvPr>
        </p:nvSpPr>
        <p:spPr/>
        <p:txBody>
          <a:bodyPr/>
          <a:lstStyle/>
          <a:p>
            <a:r>
              <a:rPr lang="en-US" dirty="0"/>
              <a:t>Azure Advisor</a:t>
            </a:r>
          </a:p>
        </p:txBody>
      </p:sp>
      <p:sp>
        <p:nvSpPr>
          <p:cNvPr id="4" name="Text Placeholder 3"/>
          <p:cNvSpPr>
            <a:spLocks noGrp="1"/>
          </p:cNvSpPr>
          <p:nvPr>
            <p:ph type="body" sz="quarter" idx="10"/>
          </p:nvPr>
        </p:nvSpPr>
        <p:spPr>
          <a:xfrm>
            <a:off x="269241" y="1604086"/>
            <a:ext cx="3780245" cy="2142125"/>
          </a:xfrm>
        </p:spPr>
        <p:txBody>
          <a:bodyPr/>
          <a:lstStyle/>
          <a:p>
            <a:r>
              <a:rPr lang="en-US" dirty="0"/>
              <a:t>Personalized Cloud Consultant. </a:t>
            </a:r>
          </a:p>
          <a:p>
            <a:r>
              <a:rPr lang="en-US" dirty="0"/>
              <a:t>Actionable recommendations </a:t>
            </a:r>
            <a:br>
              <a:rPr lang="en-US" dirty="0"/>
            </a:br>
            <a:r>
              <a:rPr lang="en-US" dirty="0"/>
              <a:t>to improve resource availability, </a:t>
            </a:r>
            <a:br>
              <a:rPr lang="en-US" dirty="0"/>
            </a:br>
            <a:r>
              <a:rPr lang="en-US" dirty="0"/>
              <a:t>security, performance, and cost </a:t>
            </a:r>
          </a:p>
          <a:p>
            <a:r>
              <a:rPr lang="en-US" dirty="0"/>
              <a:t>Implement fixes quickly from inline recommendations. </a:t>
            </a:r>
          </a:p>
        </p:txBody>
      </p:sp>
      <p:sp>
        <p:nvSpPr>
          <p:cNvPr id="5" name="Text Placeholder 4"/>
          <p:cNvSpPr>
            <a:spLocks noGrp="1"/>
          </p:cNvSpPr>
          <p:nvPr>
            <p:ph type="body" sz="quarter" idx="11"/>
          </p:nvPr>
        </p:nvSpPr>
        <p:spPr>
          <a:xfrm>
            <a:off x="707149" y="5944858"/>
            <a:ext cx="3329638" cy="627864"/>
          </a:xfrm>
        </p:spPr>
        <p:txBody>
          <a:bodyPr/>
          <a:lstStyle/>
          <a:p>
            <a:r>
              <a:rPr lang="en-US" dirty="0">
                <a:hlinkClick r:id="rId3"/>
              </a:rPr>
              <a:t>https://azure.microsoft.com/en-us/services/advisor/</a:t>
            </a:r>
            <a:r>
              <a:rPr lang="en-US" dirty="0"/>
              <a:t> </a:t>
            </a:r>
          </a:p>
        </p:txBody>
      </p:sp>
      <p:pic>
        <p:nvPicPr>
          <p:cNvPr id="8" name="Picture 7" descr="Automatically generated description: abstract, screenshot"/>
          <p:cNvPicPr>
            <a:picLocks noChangeAspect="1"/>
          </p:cNvPicPr>
          <p:nvPr/>
        </p:nvPicPr>
        <p:blipFill rotWithShape="1">
          <a:blip r:embed="rId4"/>
          <a:srcRect l="878" r="728"/>
          <a:stretch/>
        </p:blipFill>
        <p:spPr>
          <a:xfrm>
            <a:off x="4996074" y="933922"/>
            <a:ext cx="6179838" cy="5638800"/>
          </a:xfrm>
          <a:prstGeom prst="rect">
            <a:avLst/>
          </a:prstGeom>
          <a:ln>
            <a:solidFill>
              <a:schemeClr val="bg1">
                <a:lumMod val="75000"/>
              </a:schemeClr>
            </a:solidFill>
          </a:ln>
        </p:spPr>
      </p:pic>
    </p:spTree>
    <p:extLst>
      <p:ext uri="{BB962C8B-B14F-4D97-AF65-F5344CB8AC3E}">
        <p14:creationId xmlns:p14="http://schemas.microsoft.com/office/powerpoint/2010/main" val="351566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40" y="1189177"/>
            <a:ext cx="11653523" cy="2851230"/>
          </a:xfrm>
        </p:spPr>
        <p:txBody>
          <a:bodyPr/>
          <a:lstStyle/>
          <a:p>
            <a:r>
              <a:rPr lang="en-NZ" dirty="0"/>
              <a:t>PowerShell</a:t>
            </a:r>
          </a:p>
          <a:p>
            <a:r>
              <a:rPr lang="en-NZ" dirty="0"/>
              <a:t>Infrastructure as Code</a:t>
            </a:r>
          </a:p>
          <a:p>
            <a:pPr lvl="1"/>
            <a:r>
              <a:rPr lang="en-NZ" dirty="0"/>
              <a:t>Azure Resource Manager</a:t>
            </a:r>
          </a:p>
          <a:p>
            <a:pPr lvl="1"/>
            <a:r>
              <a:rPr lang="en-NZ" dirty="0"/>
              <a:t>Visual Studio Team Services</a:t>
            </a:r>
          </a:p>
          <a:p>
            <a:r>
              <a:rPr lang="en-NZ" dirty="0"/>
              <a:t>Linux!</a:t>
            </a:r>
          </a:p>
        </p:txBody>
      </p:sp>
      <p:sp>
        <p:nvSpPr>
          <p:cNvPr id="7" name="Title 6"/>
          <p:cNvSpPr>
            <a:spLocks noGrp="1"/>
          </p:cNvSpPr>
          <p:nvPr>
            <p:ph type="title"/>
          </p:nvPr>
        </p:nvSpPr>
        <p:spPr/>
        <p:txBody>
          <a:bodyPr/>
          <a:lstStyle/>
          <a:p>
            <a:r>
              <a:rPr lang="en-NZ" dirty="0"/>
              <a:t>Skills for the Azure IT Pro</a:t>
            </a:r>
          </a:p>
        </p:txBody>
      </p:sp>
    </p:spTree>
    <p:extLst>
      <p:ext uri="{BB962C8B-B14F-4D97-AF65-F5344CB8AC3E}">
        <p14:creationId xmlns:p14="http://schemas.microsoft.com/office/powerpoint/2010/main" val="22167832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53523" cy="5024132"/>
          </a:xfrm>
        </p:spPr>
        <p:txBody>
          <a:bodyPr/>
          <a:lstStyle/>
          <a:p>
            <a:r>
              <a:rPr lang="en-NZ" dirty="0"/>
              <a:t>Microsoft Virtual Academy</a:t>
            </a:r>
            <a:br>
              <a:rPr lang="en-NZ" dirty="0"/>
            </a:br>
            <a:r>
              <a:rPr lang="en-NZ" dirty="0"/>
              <a:t>https://www.microsoftvirtualacademy.com</a:t>
            </a:r>
          </a:p>
          <a:p>
            <a:r>
              <a:rPr lang="en-NZ" dirty="0"/>
              <a:t>MOOC</a:t>
            </a:r>
            <a:br>
              <a:rPr lang="en-NZ" dirty="0"/>
            </a:br>
            <a:r>
              <a:rPr lang="en-NZ" dirty="0"/>
              <a:t>https://openedx.Microsoft.com/courses  </a:t>
            </a:r>
          </a:p>
          <a:p>
            <a:r>
              <a:rPr lang="en-NZ" dirty="0"/>
              <a:t>Azure Skills Initiative </a:t>
            </a:r>
            <a:br>
              <a:rPr lang="en-NZ" dirty="0"/>
            </a:br>
            <a:r>
              <a:rPr lang="en-NZ" dirty="0">
                <a:hlinkClick r:id="rId2"/>
              </a:rPr>
              <a:t>https://azure.microsoft.com/en-us/learn/skills/</a:t>
            </a:r>
            <a:endParaRPr lang="en-NZ" dirty="0"/>
          </a:p>
          <a:p>
            <a:r>
              <a:rPr lang="en-US" sz="4000" u="sng" dirty="0">
                <a:solidFill>
                  <a:schemeClr val="tx1"/>
                </a:solidFill>
                <a:hlinkClick r:id="rId3"/>
              </a:rPr>
              <a:t>http://aka.ms/azposterapp</a:t>
            </a:r>
            <a:r>
              <a:rPr lang="en-US" sz="4000" dirty="0">
                <a:solidFill>
                  <a:schemeClr val="tx1"/>
                </a:solidFill>
              </a:rPr>
              <a:t> </a:t>
            </a:r>
            <a:endParaRPr lang="en-NZ" dirty="0"/>
          </a:p>
          <a:p>
            <a:r>
              <a:rPr lang="en-NZ" dirty="0">
                <a:hlinkClick r:id="rId4"/>
              </a:rPr>
              <a:t>https://azure.microsoft.com/en-us/updates/</a:t>
            </a:r>
            <a:r>
              <a:rPr lang="en-NZ" dirty="0"/>
              <a:t> </a:t>
            </a:r>
          </a:p>
        </p:txBody>
      </p:sp>
      <p:sp>
        <p:nvSpPr>
          <p:cNvPr id="3" name="Title 2"/>
          <p:cNvSpPr>
            <a:spLocks noGrp="1"/>
          </p:cNvSpPr>
          <p:nvPr>
            <p:ph type="title"/>
          </p:nvPr>
        </p:nvSpPr>
        <p:spPr/>
        <p:txBody>
          <a:bodyPr/>
          <a:lstStyle/>
          <a:p>
            <a:r>
              <a:rPr lang="en-NZ" dirty="0"/>
              <a:t>Readiness</a:t>
            </a:r>
          </a:p>
        </p:txBody>
      </p:sp>
    </p:spTree>
    <p:extLst>
      <p:ext uri="{BB962C8B-B14F-4D97-AF65-F5344CB8AC3E}">
        <p14:creationId xmlns:p14="http://schemas.microsoft.com/office/powerpoint/2010/main" val="24298217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53523" cy="2585901"/>
          </a:xfrm>
        </p:spPr>
        <p:txBody>
          <a:bodyPr/>
          <a:lstStyle/>
          <a:p>
            <a:r>
              <a:rPr lang="en-NZ" dirty="0"/>
              <a:t>If you’re new to Azure – do Azure IAAS 101 	</a:t>
            </a:r>
          </a:p>
          <a:p>
            <a:r>
              <a:rPr lang="en-NZ" dirty="0"/>
              <a:t>If you’ve got experience, 3 options</a:t>
            </a:r>
          </a:p>
          <a:p>
            <a:pPr lvl="1"/>
            <a:r>
              <a:rPr lang="en-NZ" dirty="0"/>
              <a:t>Building a resilient IAAS architecture</a:t>
            </a:r>
          </a:p>
          <a:p>
            <a:pPr lvl="1"/>
            <a:r>
              <a:rPr lang="en-NZ" dirty="0"/>
              <a:t>Enterprise Ready Cloud</a:t>
            </a:r>
          </a:p>
          <a:p>
            <a:pPr lvl="1"/>
            <a:r>
              <a:rPr lang="en-NZ" dirty="0"/>
              <a:t>Enterprise Networking</a:t>
            </a:r>
          </a:p>
        </p:txBody>
      </p:sp>
      <p:sp>
        <p:nvSpPr>
          <p:cNvPr id="3" name="Title 2"/>
          <p:cNvSpPr>
            <a:spLocks noGrp="1"/>
          </p:cNvSpPr>
          <p:nvPr>
            <p:ph type="title"/>
          </p:nvPr>
        </p:nvSpPr>
        <p:spPr/>
        <p:txBody>
          <a:bodyPr/>
          <a:lstStyle/>
          <a:p>
            <a:r>
              <a:rPr lang="en-NZ" dirty="0"/>
              <a:t>The labs</a:t>
            </a:r>
          </a:p>
        </p:txBody>
      </p:sp>
    </p:spTree>
    <p:extLst>
      <p:ext uri="{BB962C8B-B14F-4D97-AF65-F5344CB8AC3E}">
        <p14:creationId xmlns:p14="http://schemas.microsoft.com/office/powerpoint/2010/main" val="32866029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634"/>
            <a:ext cx="8780819" cy="921104"/>
          </a:xfrm>
        </p:spPr>
        <p:txBody>
          <a:bodyPr anchor="t">
            <a:normAutofit fontScale="90000"/>
          </a:bodyPr>
          <a:lstStyle/>
          <a:p>
            <a:r>
              <a:rPr lang="en-US"/>
              <a:t>Massively Open Online Courses (MOOCs)</a:t>
            </a:r>
          </a:p>
        </p:txBody>
      </p:sp>
      <p:sp>
        <p:nvSpPr>
          <p:cNvPr id="3" name="Rectangle 2"/>
          <p:cNvSpPr/>
          <p:nvPr/>
        </p:nvSpPr>
        <p:spPr>
          <a:xfrm>
            <a:off x="371475" y="1638300"/>
            <a:ext cx="2787797"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64008" rIns="109728" bIns="64008" rtlCol="0" anchor="ct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Free and </a:t>
            </a: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hlinkClick r:id="rId3"/>
              </a:rPr>
              <a:t>easily</a:t>
            </a:r>
            <a:b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hlinkClick r:id="rId3"/>
              </a:rPr>
            </a:b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hlinkClick r:id="rId3"/>
              </a:rPr>
              <a:t>accessible</a:t>
            </a:r>
            <a:endPar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p:nvSpPr>
        <p:spPr>
          <a:xfrm>
            <a:off x="3258559" y="1638300"/>
            <a:ext cx="2787797"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64008" rIns="109728" bIns="64008" rtlCol="0" anchor="ct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Build and demonstrate</a:t>
            </a:r>
            <a:b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b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your capability</a:t>
            </a:r>
          </a:p>
        </p:txBody>
      </p:sp>
      <p:sp>
        <p:nvSpPr>
          <p:cNvPr id="5" name="Rectangle 4"/>
          <p:cNvSpPr/>
          <p:nvPr/>
        </p:nvSpPr>
        <p:spPr>
          <a:xfrm>
            <a:off x="6145643" y="1638300"/>
            <a:ext cx="2787797"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64008" rIns="109728" bIns="64008" rtlCol="0" anchor="ct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Learn on your</a:t>
            </a:r>
            <a:b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b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own time</a:t>
            </a:r>
          </a:p>
        </p:txBody>
      </p:sp>
      <p:sp>
        <p:nvSpPr>
          <p:cNvPr id="6" name="Rectangle 5"/>
          <p:cNvSpPr/>
          <p:nvPr/>
        </p:nvSpPr>
        <p:spPr>
          <a:xfrm>
            <a:off x="9032728" y="1638300"/>
            <a:ext cx="2787797"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64008" rIns="109728" bIns="64008" rtlCol="0" anchor="ct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Apply and validate</a:t>
            </a:r>
            <a:b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br>
            <a:r>
              <a:rPr kumimoji="0" lang="en-IN" sz="16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rPr>
              <a:t>your skills</a:t>
            </a:r>
          </a:p>
        </p:txBody>
      </p:sp>
      <p:graphicFrame>
        <p:nvGraphicFramePr>
          <p:cNvPr id="8" name="Table 7"/>
          <p:cNvGraphicFramePr>
            <a:graphicFrameLocks noGrp="1"/>
          </p:cNvGraphicFramePr>
          <p:nvPr>
            <p:extLst/>
          </p:nvPr>
        </p:nvGraphicFramePr>
        <p:xfrm>
          <a:off x="365947" y="2667665"/>
          <a:ext cx="11454583" cy="3048000"/>
        </p:xfrm>
        <a:graphic>
          <a:graphicData uri="http://schemas.openxmlformats.org/drawingml/2006/table">
            <a:tbl>
              <a:tblPr firstRow="1" bandRow="1">
                <a:tableStyleId>{2D5ABB26-0587-4C30-8999-92F81FD0307C}</a:tableStyleId>
              </a:tblPr>
              <a:tblGrid>
                <a:gridCol w="1718034">
                  <a:extLst>
                    <a:ext uri="{9D8B030D-6E8A-4147-A177-3AD203B41FA5}">
                      <a16:colId xmlns:a16="http://schemas.microsoft.com/office/drawing/2014/main" val="2066302484"/>
                    </a:ext>
                  </a:extLst>
                </a:gridCol>
                <a:gridCol w="765545">
                  <a:extLst>
                    <a:ext uri="{9D8B030D-6E8A-4147-A177-3AD203B41FA5}">
                      <a16:colId xmlns:a16="http://schemas.microsoft.com/office/drawing/2014/main" val="86717443"/>
                    </a:ext>
                  </a:extLst>
                </a:gridCol>
                <a:gridCol w="2466753">
                  <a:extLst>
                    <a:ext uri="{9D8B030D-6E8A-4147-A177-3AD203B41FA5}">
                      <a16:colId xmlns:a16="http://schemas.microsoft.com/office/drawing/2014/main" val="2508773594"/>
                    </a:ext>
                  </a:extLst>
                </a:gridCol>
                <a:gridCol w="2018749">
                  <a:extLst>
                    <a:ext uri="{9D8B030D-6E8A-4147-A177-3AD203B41FA5}">
                      <a16:colId xmlns:a16="http://schemas.microsoft.com/office/drawing/2014/main" val="587775137"/>
                    </a:ext>
                  </a:extLst>
                </a:gridCol>
                <a:gridCol w="2242751">
                  <a:extLst>
                    <a:ext uri="{9D8B030D-6E8A-4147-A177-3AD203B41FA5}">
                      <a16:colId xmlns:a16="http://schemas.microsoft.com/office/drawing/2014/main" val="437464513"/>
                    </a:ext>
                  </a:extLst>
                </a:gridCol>
                <a:gridCol w="2242751">
                  <a:extLst>
                    <a:ext uri="{9D8B030D-6E8A-4147-A177-3AD203B41FA5}">
                      <a16:colId xmlns:a16="http://schemas.microsoft.com/office/drawing/2014/main" val="2942362653"/>
                    </a:ext>
                  </a:extLst>
                </a:gridCol>
              </a:tblGrid>
              <a:tr h="323088">
                <a:tc>
                  <a:txBody>
                    <a:bodyPr/>
                    <a:lstStyle/>
                    <a:p>
                      <a:r>
                        <a:rPr lang="en-US" sz="1400" b="0" dirty="0">
                          <a:solidFill>
                            <a:schemeClr val="bg1"/>
                          </a:solidFill>
                          <a:latin typeface="+mn-lt"/>
                          <a:cs typeface="Segoe UI Semibold" panose="020B0702040204020203" pitchFamily="34" charset="0"/>
                        </a:rPr>
                        <a:t>Fundamentals</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algn="ctr"/>
                      <a:r>
                        <a:rPr lang="en-US" sz="1200" dirty="0">
                          <a:solidFill>
                            <a:schemeClr val="tx2"/>
                          </a:solidFill>
                        </a:rPr>
                        <a:t>Nov 22</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indent="0" algn="l">
                        <a:buFontTx/>
                        <a:buNone/>
                      </a:pPr>
                      <a:r>
                        <a:rPr lang="en-US" sz="1200" dirty="0">
                          <a:solidFill>
                            <a:schemeClr val="tx2"/>
                          </a:solidFill>
                        </a:rPr>
                        <a:t>Microsoft Azure Fundamentals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Microsoft Azure for AWS Experts </a:t>
                      </a:r>
                    </a:p>
                  </a:txBody>
                  <a:tcPr marL="109728" marR="109728" marT="54864" marB="5486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958528136"/>
                  </a:ext>
                </a:extLst>
              </a:tr>
              <a:tr h="323088">
                <a:tc>
                  <a:txBody>
                    <a:bodyPr/>
                    <a:lstStyle/>
                    <a:p>
                      <a:r>
                        <a:rPr lang="en-US" sz="1400" b="0" dirty="0">
                          <a:solidFill>
                            <a:schemeClr val="bg1"/>
                          </a:solidFill>
                          <a:latin typeface="+mn-lt"/>
                          <a:cs typeface="Segoe UI Semibold" panose="020B0702040204020203" pitchFamily="34" charset="0"/>
                        </a:rPr>
                        <a:t>Core IaaS</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marR="0" lvl="0" indent="0" algn="ctr" defTabSz="1088078" rtl="0" eaLnBrk="1" fontAlgn="auto" latinLnBrk="0" hangingPunct="1">
                        <a:lnSpc>
                          <a:spcPct val="100000"/>
                        </a:lnSpc>
                        <a:spcBef>
                          <a:spcPts val="0"/>
                        </a:spcBef>
                        <a:spcAft>
                          <a:spcPts val="0"/>
                        </a:spcAft>
                        <a:buClrTx/>
                        <a:buSzTx/>
                        <a:buFontTx/>
                        <a:buNone/>
                        <a:tabLst/>
                        <a:defRPr/>
                      </a:pPr>
                      <a:r>
                        <a:rPr lang="en-US" sz="1200" dirty="0">
                          <a:solidFill>
                            <a:schemeClr val="tx2"/>
                          </a:solidFill>
                        </a:rPr>
                        <a:t>Nov 22</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pPr>
                      <a:r>
                        <a:rPr lang="en-US" sz="1200" dirty="0">
                          <a:solidFill>
                            <a:schemeClr val="tx2"/>
                          </a:solidFill>
                        </a:rPr>
                        <a:t>Microsoft Azure Virtual Machines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a:buFont typeface="Arial" panose="020B0604020202020204" pitchFamily="34" charset="0"/>
                        <a:buNone/>
                      </a:pPr>
                      <a:r>
                        <a:rPr lang="en-US" sz="1200" dirty="0">
                          <a:solidFill>
                            <a:schemeClr val="tx2"/>
                          </a:solidFill>
                        </a:rPr>
                        <a:t>Microsoft Azure Networks </a:t>
                      </a:r>
                    </a:p>
                  </a:txBody>
                  <a:tcPr marL="109728" marR="109728" marT="54864" marB="5486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a:buFont typeface="Arial" panose="020B0604020202020204" pitchFamily="34" charset="0"/>
                        <a:buNone/>
                      </a:pPr>
                      <a:r>
                        <a:rPr lang="en-US" sz="1200" dirty="0">
                          <a:solidFill>
                            <a:schemeClr val="tx2"/>
                          </a:solidFill>
                        </a:rPr>
                        <a:t>Microsoft Azure Identity</a:t>
                      </a:r>
                    </a:p>
                  </a:txBody>
                  <a:tcPr marL="109728" marR="109728" marT="54864" marB="5486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2"/>
                          </a:solidFill>
                        </a:rPr>
                        <a:t>Microsoft Azure Storage </a:t>
                      </a:r>
                    </a:p>
                  </a:txBody>
                  <a:tcPr marL="109728" marR="109728" marT="54864" marB="5486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07798252"/>
                  </a:ext>
                </a:extLst>
              </a:tr>
              <a:tr h="292608">
                <a:tc rowSpan="2">
                  <a:txBody>
                    <a:bodyPr/>
                    <a:lstStyle/>
                    <a:p>
                      <a:r>
                        <a:rPr lang="en-US" sz="1400" b="0" dirty="0">
                          <a:solidFill>
                            <a:schemeClr val="bg1"/>
                          </a:solidFill>
                          <a:latin typeface="+mn-lt"/>
                          <a:cs typeface="Segoe UI Semibold" panose="020B0702040204020203" pitchFamily="34" charset="0"/>
                        </a:rPr>
                        <a:t>Deployment</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algn="ctr"/>
                      <a:r>
                        <a:rPr lang="en-US" sz="1200" dirty="0">
                          <a:solidFill>
                            <a:schemeClr val="tx2"/>
                          </a:solidFill>
                        </a:rPr>
                        <a:t>Dec 15</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dirty="0">
                          <a:solidFill>
                            <a:schemeClr val="tx2"/>
                          </a:solidFill>
                        </a:rPr>
                        <a:t>Microsoft Azure App Services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4717469"/>
                  </a:ext>
                </a:extLst>
              </a:tr>
              <a:tr h="292608">
                <a:tc vMerge="1">
                  <a:txBody>
                    <a:bodyPr/>
                    <a:lstStyle/>
                    <a:p>
                      <a:endParaRPr lang="en-US" sz="1200" dirty="0">
                        <a:solidFill>
                          <a:schemeClr val="accent4"/>
                        </a:solidFill>
                        <a:latin typeface="Segoe UI Semibold" panose="020B0702040204020203" pitchFamily="34" charset="0"/>
                        <a:cs typeface="Segoe UI Semibold" panose="020B0702040204020203" pitchFamily="34" charset="0"/>
                      </a:endParaRPr>
                    </a:p>
                  </a:txBody>
                  <a:tcPr>
                    <a:lnB w="38100" cap="flat" cmpd="sng" algn="ctr">
                      <a:solidFill>
                        <a:srgbClr val="0078D7"/>
                      </a:solidFill>
                      <a:prstDash val="solid"/>
                      <a:round/>
                      <a:headEnd type="none" w="med" len="med"/>
                      <a:tailEnd type="none" w="med" len="med"/>
                    </a:lnB>
                    <a:solidFill>
                      <a:schemeClr val="bg1">
                        <a:lumMod val="75000"/>
                      </a:schemeClr>
                    </a:solidFill>
                  </a:tcPr>
                </a:tc>
                <a:tc>
                  <a:txBody>
                    <a:bodyPr/>
                    <a:lstStyle/>
                    <a:p>
                      <a:pPr algn="ctr"/>
                      <a:r>
                        <a:rPr lang="en-US" sz="1200" u="none" strike="noStrike" kern="1200" dirty="0">
                          <a:solidFill>
                            <a:schemeClr val="tx2"/>
                          </a:solidFill>
                          <a:effectLst/>
                        </a:rPr>
                        <a:t>Dec 31</a:t>
                      </a:r>
                      <a:endParaRPr lang="en-US" sz="1200" dirty="0">
                        <a:solidFill>
                          <a:schemeClr val="tx2"/>
                        </a:solidFill>
                      </a:endParaRP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u="none" strike="noStrike" kern="1200" dirty="0">
                          <a:solidFill>
                            <a:schemeClr val="tx2"/>
                          </a:solidFill>
                          <a:effectLst/>
                        </a:rPr>
                        <a:t>Databases in Microsoft Azure </a:t>
                      </a:r>
                      <a:endParaRPr lang="en-US" sz="1200" dirty="0">
                        <a:solidFill>
                          <a:schemeClr val="tx2"/>
                        </a:solidFill>
                      </a:endParaRP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207182"/>
                  </a:ext>
                </a:extLst>
              </a:tr>
              <a:tr h="292608">
                <a:tc rowSpan="2">
                  <a:txBody>
                    <a:bodyPr/>
                    <a:lstStyle/>
                    <a:p>
                      <a:r>
                        <a:rPr lang="en-US" sz="1400" b="0" dirty="0">
                          <a:solidFill>
                            <a:schemeClr val="bg1"/>
                          </a:solidFill>
                          <a:latin typeface="+mn-lt"/>
                          <a:cs typeface="Segoe UI Semibold" panose="020B0702040204020203" pitchFamily="34" charset="0"/>
                        </a:rPr>
                        <a:t>Securing &amp; Managing</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marR="0" lvl="0" indent="0" algn="ctr" defTabSz="1088078" rtl="0" eaLnBrk="1" fontAlgn="auto" latinLnBrk="0" hangingPunct="1">
                        <a:lnSpc>
                          <a:spcPct val="100000"/>
                        </a:lnSpc>
                        <a:spcBef>
                          <a:spcPts val="0"/>
                        </a:spcBef>
                        <a:spcAft>
                          <a:spcPts val="0"/>
                        </a:spcAft>
                        <a:buClrTx/>
                        <a:buSzTx/>
                        <a:buFontTx/>
                        <a:buNone/>
                        <a:tabLst/>
                        <a:defRPr/>
                      </a:pPr>
                      <a:r>
                        <a:rPr lang="en-US" sz="1200" dirty="0">
                          <a:solidFill>
                            <a:schemeClr val="tx2"/>
                          </a:solidFill>
                        </a:rPr>
                        <a:t>Dec 15</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dirty="0">
                          <a:solidFill>
                            <a:schemeClr val="tx2"/>
                          </a:solidFill>
                        </a:rPr>
                        <a:t>Managing Microsoft Azure Workloads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68318589"/>
                  </a:ext>
                </a:extLst>
              </a:tr>
              <a:tr h="292608">
                <a:tc vMerge="1">
                  <a:txBody>
                    <a:bodyPr/>
                    <a:lstStyle/>
                    <a:p>
                      <a:endParaRPr lang="en-US" sz="1200" dirty="0">
                        <a:solidFill>
                          <a:schemeClr val="accent4"/>
                        </a:solidFill>
                        <a:latin typeface="Segoe UI Semibold" panose="020B0702040204020203" pitchFamily="34" charset="0"/>
                        <a:cs typeface="Segoe UI Semibold" panose="020B0702040204020203" pitchFamily="34" charset="0"/>
                      </a:endParaRPr>
                    </a:p>
                  </a:txBody>
                  <a:tcPr>
                    <a:lnB w="38100" cap="flat" cmpd="sng" algn="ctr">
                      <a:solidFill>
                        <a:srgbClr val="0078D7"/>
                      </a:solidFill>
                      <a:prstDash val="solid"/>
                      <a:round/>
                      <a:headEnd type="none" w="med" len="med"/>
                      <a:tailEnd type="none" w="med" len="med"/>
                    </a:lnB>
                    <a:solidFill>
                      <a:schemeClr val="bg1">
                        <a:lumMod val="75000"/>
                      </a:schemeClr>
                    </a:solidFill>
                  </a:tcPr>
                </a:tc>
                <a:tc>
                  <a:txBody>
                    <a:bodyPr/>
                    <a:lstStyle/>
                    <a:p>
                      <a:pPr algn="ctr"/>
                      <a:r>
                        <a:rPr lang="en-US" sz="1200" dirty="0">
                          <a:solidFill>
                            <a:schemeClr val="tx2"/>
                          </a:solidFill>
                        </a:rPr>
                        <a:t>Dec 31</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dirty="0">
                          <a:solidFill>
                            <a:schemeClr val="tx2"/>
                          </a:solidFill>
                        </a:rPr>
                        <a:t>Security and Compliance in Microsoft Azure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2357275"/>
                  </a:ext>
                </a:extLst>
              </a:tr>
              <a:tr h="292608">
                <a:tc rowSpan="2">
                  <a:txBody>
                    <a:bodyPr/>
                    <a:lstStyle/>
                    <a:p>
                      <a:r>
                        <a:rPr lang="en-US" sz="1400" b="0" dirty="0">
                          <a:solidFill>
                            <a:schemeClr val="bg1"/>
                          </a:solidFill>
                          <a:latin typeface="+mn-lt"/>
                          <a:cs typeface="Segoe UI Semibold" panose="020B0702040204020203" pitchFamily="34" charset="0"/>
                        </a:rPr>
                        <a:t>Scale and Agility</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marL="0" marR="0" lvl="0" indent="0" algn="ctr" defTabSz="1088078" rtl="0" eaLnBrk="1" fontAlgn="auto" latinLnBrk="0" hangingPunct="1">
                        <a:lnSpc>
                          <a:spcPct val="100000"/>
                        </a:lnSpc>
                        <a:spcBef>
                          <a:spcPts val="0"/>
                        </a:spcBef>
                        <a:spcAft>
                          <a:spcPts val="0"/>
                        </a:spcAft>
                        <a:buClrTx/>
                        <a:buSzTx/>
                        <a:buFontTx/>
                        <a:buNone/>
                        <a:tabLst/>
                        <a:defRPr/>
                      </a:pPr>
                      <a:r>
                        <a:rPr lang="en-US" sz="1200" dirty="0">
                          <a:solidFill>
                            <a:schemeClr val="tx2"/>
                          </a:solidFill>
                        </a:rPr>
                        <a:t>Dec 15</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dirty="0">
                          <a:solidFill>
                            <a:schemeClr val="tx2"/>
                          </a:solidFill>
                        </a:rPr>
                        <a:t>Microsoft Azure Automation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7339870"/>
                  </a:ext>
                </a:extLst>
              </a:tr>
              <a:tr h="292608">
                <a:tc vMerge="1">
                  <a:txBody>
                    <a:bodyPr/>
                    <a:lstStyle/>
                    <a:p>
                      <a:endParaRPr lang="en-US" sz="1200" dirty="0">
                        <a:solidFill>
                          <a:schemeClr val="accent4"/>
                        </a:solidFill>
                        <a:latin typeface="Segoe UI Semibold" panose="020B0702040204020203" pitchFamily="34" charset="0"/>
                        <a:cs typeface="Segoe UI Semibold" panose="020B0702040204020203" pitchFamily="34" charset="0"/>
                      </a:endParaRPr>
                    </a:p>
                  </a:txBody>
                  <a:tcPr>
                    <a:lnB w="38100" cap="flat" cmpd="sng" algn="ctr">
                      <a:solidFill>
                        <a:srgbClr val="0078D7"/>
                      </a:solidFill>
                      <a:prstDash val="solid"/>
                      <a:round/>
                      <a:headEnd type="none" w="med" len="med"/>
                      <a:tailEnd type="none" w="med" len="med"/>
                    </a:lnB>
                    <a:solidFill>
                      <a:schemeClr val="bg1">
                        <a:lumMod val="75000"/>
                      </a:schemeClr>
                    </a:solidFill>
                  </a:tcPr>
                </a:tc>
                <a:tc>
                  <a:txBody>
                    <a:bodyPr/>
                    <a:lstStyle/>
                    <a:p>
                      <a:pPr algn="ctr"/>
                      <a:r>
                        <a:rPr lang="en-US" sz="1200" dirty="0">
                          <a:solidFill>
                            <a:schemeClr val="tx2"/>
                          </a:solidFill>
                        </a:rPr>
                        <a:t>Dec 31</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dirty="0">
                          <a:solidFill>
                            <a:schemeClr val="tx2"/>
                          </a:solidFill>
                        </a:rPr>
                        <a:t>Microsoft Azure Deployment and Management</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4564706"/>
                  </a:ext>
                </a:extLst>
              </a:tr>
              <a:tr h="323088">
                <a:tc>
                  <a:txBody>
                    <a:bodyPr/>
                    <a:lstStyle/>
                    <a:p>
                      <a:r>
                        <a:rPr lang="en-US" sz="1400" b="0" dirty="0">
                          <a:solidFill>
                            <a:schemeClr val="bg1"/>
                          </a:solidFill>
                          <a:latin typeface="+mn-lt"/>
                          <a:cs typeface="Segoe UI Semibold" panose="020B0702040204020203" pitchFamily="34" charset="0"/>
                        </a:rPr>
                        <a:t>Migration</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a:txBody>
                    <a:bodyPr/>
                    <a:lstStyle/>
                    <a:p>
                      <a:pPr algn="ctr"/>
                      <a:r>
                        <a:rPr lang="en-US" sz="1200" dirty="0">
                          <a:solidFill>
                            <a:schemeClr val="tx2"/>
                          </a:solidFill>
                        </a:rPr>
                        <a:t>Mar 31</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dirty="0">
                          <a:solidFill>
                            <a:schemeClr val="tx2"/>
                          </a:solidFill>
                        </a:rPr>
                        <a:t>Microsoft Azure IaaS Migration </a:t>
                      </a: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3805972"/>
                  </a:ext>
                </a:extLst>
              </a:tr>
              <a:tr h="323088">
                <a:tc>
                  <a:txBody>
                    <a:bodyPr/>
                    <a:lstStyle/>
                    <a:p>
                      <a:r>
                        <a:rPr lang="en-US" sz="1400" b="0" dirty="0">
                          <a:solidFill>
                            <a:schemeClr val="bg1"/>
                          </a:solidFill>
                          <a:latin typeface="+mn-lt"/>
                          <a:cs typeface="Segoe UI Semibold" panose="020B0702040204020203" pitchFamily="34" charset="0"/>
                        </a:rPr>
                        <a:t>DevOps</a:t>
                      </a:r>
                    </a:p>
                  </a:txBody>
                  <a:tcPr marT="54864" marB="54864" anchor="ctr">
                    <a:lnL w="6350" cap="flat" cmpd="sng" algn="ctr">
                      <a:solidFill>
                        <a:schemeClr val="accent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accent3"/>
                    </a:solidFill>
                  </a:tcPr>
                </a:tc>
                <a:tc>
                  <a:txBody>
                    <a:bodyPr/>
                    <a:lstStyle/>
                    <a:p>
                      <a:pPr algn="ctr"/>
                      <a:r>
                        <a:rPr lang="en-US" sz="1200" dirty="0">
                          <a:solidFill>
                            <a:schemeClr val="tx2"/>
                          </a:solidFill>
                        </a:rPr>
                        <a:t>Q3</a:t>
                      </a:r>
                    </a:p>
                  </a:txBody>
                  <a:tcPr marL="109728" marR="109728" marT="54864" marB="5486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4">
                  <a:txBody>
                    <a:bodyPr/>
                    <a:lstStyle/>
                    <a:p>
                      <a:pPr algn="l">
                        <a:buFontTx/>
                        <a:buNone/>
                      </a:pPr>
                      <a:r>
                        <a:rPr lang="en-US" sz="1200" kern="1200" dirty="0">
                          <a:solidFill>
                            <a:schemeClr val="tx2"/>
                          </a:solidFill>
                        </a:rPr>
                        <a:t>Multiple courses</a:t>
                      </a:r>
                      <a:endParaRPr lang="en-US" sz="1200" dirty="0">
                        <a:solidFill>
                          <a:schemeClr val="tx2"/>
                        </a:solidFill>
                      </a:endParaRPr>
                    </a:p>
                  </a:txBody>
                  <a:tcPr marL="109728" marR="109728" marT="54864" marB="5486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266425"/>
                  </a:ext>
                </a:extLst>
              </a:tr>
            </a:tbl>
          </a:graphicData>
        </a:graphic>
      </p:graphicFrame>
    </p:spTree>
    <p:extLst>
      <p:ext uri="{BB962C8B-B14F-4D97-AF65-F5344CB8AC3E}">
        <p14:creationId xmlns:p14="http://schemas.microsoft.com/office/powerpoint/2010/main" val="365113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Freeform 128"/>
          <p:cNvSpPr>
            <a:spLocks noChangeAspect="1"/>
          </p:cNvSpPr>
          <p:nvPr/>
        </p:nvSpPr>
        <p:spPr bwMode="black">
          <a:xfrm>
            <a:off x="-143799" y="1142635"/>
            <a:ext cx="2792474" cy="15426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3">
                <a:alpha val="50196"/>
              </a:schemeClr>
            </a:solidFill>
          </a:ln>
          <a:extLst/>
        </p:spPr>
        <p:txBody>
          <a:bodyPr vert="horz" wrap="square" lIns="89618" tIns="44808" rIns="89618" bIns="44808" numCol="1" anchor="t" anchorCtr="0" compatLnSpc="1">
            <a:prstTxWarp prst="textNoShape">
              <a:avLst/>
            </a:prstTxWarp>
          </a:bodyPr>
          <a:lstStyle/>
          <a:p>
            <a:pPr algn="ctr" defTabSz="896125">
              <a:defRPr/>
            </a:pPr>
            <a:endParaRPr lang="en-US" sz="1175" b="1" kern="0" dirty="0">
              <a:solidFill>
                <a:srgbClr val="FFFFFF"/>
              </a:solidFill>
              <a:latin typeface="Segoe UI Light"/>
            </a:endParaRPr>
          </a:p>
        </p:txBody>
      </p:sp>
      <p:sp>
        <p:nvSpPr>
          <p:cNvPr id="74" name="Title 73"/>
          <p:cNvSpPr>
            <a:spLocks noGrp="1"/>
          </p:cNvSpPr>
          <p:nvPr>
            <p:ph type="title"/>
          </p:nvPr>
        </p:nvSpPr>
        <p:spPr>
          <a:xfrm>
            <a:off x="134469" y="92771"/>
            <a:ext cx="3132788" cy="543788"/>
          </a:xfrm>
        </p:spPr>
        <p:txBody>
          <a:bodyPr>
            <a:noAutofit/>
          </a:bodyPr>
          <a:lstStyle/>
          <a:p>
            <a:r>
              <a:rPr lang="en-US" sz="3920" dirty="0"/>
              <a:t>Networking</a:t>
            </a:r>
          </a:p>
        </p:txBody>
      </p:sp>
      <p:sp>
        <p:nvSpPr>
          <p:cNvPr id="60" name="TextBox 59"/>
          <p:cNvSpPr txBox="1"/>
          <p:nvPr/>
        </p:nvSpPr>
        <p:spPr>
          <a:xfrm>
            <a:off x="3105857" y="4806742"/>
            <a:ext cx="3233248" cy="1867707"/>
          </a:xfrm>
          <a:prstGeom prst="rect">
            <a:avLst/>
          </a:prstGeom>
          <a:noFill/>
        </p:spPr>
        <p:txBody>
          <a:bodyPr wrap="square" lIns="179214" tIns="143371" rIns="179214" bIns="143371" rtlCol="0">
            <a:noAutofit/>
          </a:bodyPr>
          <a:lstStyle/>
          <a:p>
            <a:pPr defTabSz="896214">
              <a:lnSpc>
                <a:spcPct val="90000"/>
              </a:lnSpc>
              <a:spcBef>
                <a:spcPct val="20000"/>
              </a:spcBef>
              <a:spcAft>
                <a:spcPts val="1175"/>
              </a:spcAft>
              <a:buSzPct val="80000"/>
            </a:pPr>
            <a:r>
              <a:rPr lang="en-US" sz="1371" kern="0" dirty="0">
                <a:solidFill>
                  <a:srgbClr val="FFFFFF"/>
                </a:solidFill>
                <a:latin typeface="Segoe UI"/>
              </a:rPr>
              <a:t>Front-End Access</a:t>
            </a: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Dynamic/Reserved Public IP addresses</a:t>
            </a: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Direct VM access, ACLs for security</a:t>
            </a: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Load balancing</a:t>
            </a: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DNS services: hosting, traffic management</a:t>
            </a:r>
          </a:p>
          <a:p>
            <a:pPr marL="168023" indent="-168023" defTabSz="896214">
              <a:spcBef>
                <a:spcPct val="20000"/>
              </a:spcBef>
              <a:spcAft>
                <a:spcPts val="588"/>
              </a:spcAft>
              <a:buSzPct val="80000"/>
              <a:buFont typeface="Arial" panose="020B0604020202020204" pitchFamily="34" charset="0"/>
              <a:buChar char="•"/>
            </a:pPr>
            <a:r>
              <a:rPr lang="en-US" sz="1175" kern="0" spc="-49" dirty="0" err="1">
                <a:solidFill>
                  <a:srgbClr val="FFFFFF"/>
                </a:solidFill>
                <a:latin typeface="Segoe UI"/>
              </a:rPr>
              <a:t>DDoS</a:t>
            </a:r>
            <a:r>
              <a:rPr lang="en-US" sz="1175" kern="0" spc="-49" dirty="0">
                <a:solidFill>
                  <a:srgbClr val="FFFFFF"/>
                </a:solidFill>
                <a:latin typeface="Segoe UI"/>
              </a:rPr>
              <a:t> protection</a:t>
            </a:r>
          </a:p>
        </p:txBody>
      </p:sp>
      <p:sp>
        <p:nvSpPr>
          <p:cNvPr id="61" name="TextBox 60"/>
          <p:cNvSpPr txBox="1"/>
          <p:nvPr/>
        </p:nvSpPr>
        <p:spPr>
          <a:xfrm>
            <a:off x="9078700" y="4806741"/>
            <a:ext cx="2991205" cy="1753079"/>
          </a:xfrm>
          <a:prstGeom prst="rect">
            <a:avLst/>
          </a:prstGeom>
          <a:noFill/>
        </p:spPr>
        <p:txBody>
          <a:bodyPr wrap="square" lIns="179214" tIns="143371" rIns="179214" bIns="143371" rtlCol="0">
            <a:noAutofit/>
          </a:bodyPr>
          <a:lstStyle/>
          <a:p>
            <a:pPr defTabSz="896214">
              <a:lnSpc>
                <a:spcPct val="90000"/>
              </a:lnSpc>
              <a:spcBef>
                <a:spcPct val="20000"/>
              </a:spcBef>
              <a:spcAft>
                <a:spcPts val="1175"/>
              </a:spcAft>
              <a:buSzPct val="80000"/>
            </a:pPr>
            <a:r>
              <a:rPr lang="en-US" sz="1371" kern="0" dirty="0">
                <a:solidFill>
                  <a:srgbClr val="FFFFFF"/>
                </a:solidFill>
                <a:latin typeface="Segoe UI"/>
              </a:rPr>
              <a:t>Virtual Network</a:t>
            </a:r>
          </a:p>
          <a:p>
            <a:pPr marL="168023" indent="-168023" defTabSz="896214">
              <a:lnSpc>
                <a:spcPct val="90000"/>
              </a:lnSpc>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“Bring Your Own Network” </a:t>
            </a:r>
          </a:p>
          <a:p>
            <a:pPr marL="168023" indent="-168023" defTabSz="896214">
              <a:lnSpc>
                <a:spcPct val="90000"/>
              </a:lnSpc>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Segment with subnets and security groups</a:t>
            </a:r>
          </a:p>
          <a:p>
            <a:pPr marL="168023" indent="-168023" defTabSz="896214">
              <a:lnSpc>
                <a:spcPct val="90000"/>
              </a:lnSpc>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Control traffic flow with User Defined Routes</a:t>
            </a:r>
          </a:p>
        </p:txBody>
      </p:sp>
      <p:sp>
        <p:nvSpPr>
          <p:cNvPr id="63" name="TextBox 62"/>
          <p:cNvSpPr txBox="1"/>
          <p:nvPr/>
        </p:nvSpPr>
        <p:spPr>
          <a:xfrm>
            <a:off x="126040" y="4806745"/>
            <a:ext cx="3105623" cy="1889003"/>
          </a:xfrm>
          <a:prstGeom prst="rect">
            <a:avLst/>
          </a:prstGeom>
          <a:noFill/>
        </p:spPr>
        <p:txBody>
          <a:bodyPr wrap="square" lIns="179214" tIns="143371" rIns="179214" bIns="143371" rtlCol="0">
            <a:noAutofit/>
          </a:bodyPr>
          <a:lstStyle/>
          <a:p>
            <a:pPr defTabSz="896214">
              <a:lnSpc>
                <a:spcPct val="90000"/>
              </a:lnSpc>
              <a:spcBef>
                <a:spcPct val="20000"/>
              </a:spcBef>
              <a:spcAft>
                <a:spcPts val="1175"/>
              </a:spcAft>
              <a:buSzPct val="80000"/>
            </a:pPr>
            <a:r>
              <a:rPr lang="en-US" sz="1371" kern="0" dirty="0">
                <a:solidFill>
                  <a:srgbClr val="FFFFFF"/>
                </a:solidFill>
                <a:latin typeface="Segoe UI"/>
              </a:rPr>
              <a:t>Backend Connectivity</a:t>
            </a: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ExpressRoute for private enterprise grade connectivity</a:t>
            </a:r>
            <a:endParaRPr lang="en-US" sz="1371" kern="0" spc="-49" dirty="0">
              <a:solidFill>
                <a:srgbClr val="FFFFFF"/>
              </a:solidFill>
              <a:latin typeface="Segoe UI"/>
            </a:endParaRP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VPN Gateways for secure site-to-site connectivity</a:t>
            </a:r>
          </a:p>
          <a:p>
            <a:pPr marL="168023" indent="-168023"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Point-to-site for dev / test</a:t>
            </a:r>
          </a:p>
          <a:p>
            <a:pPr marL="168023" indent="-168023" defTabSz="896214">
              <a:spcBef>
                <a:spcPct val="20000"/>
              </a:spcBef>
              <a:spcAft>
                <a:spcPts val="588"/>
              </a:spcAft>
              <a:buSzPct val="80000"/>
              <a:buFont typeface="Arial" panose="020B0604020202020204" pitchFamily="34" charset="0"/>
              <a:buChar char="•"/>
            </a:pPr>
            <a:endParaRPr lang="en-US" sz="1175" kern="0" spc="-49" dirty="0">
              <a:solidFill>
                <a:sysClr val="windowText" lastClr="000000"/>
              </a:solidFill>
              <a:latin typeface="Segoe UI"/>
            </a:endParaRPr>
          </a:p>
        </p:txBody>
      </p:sp>
      <p:sp>
        <p:nvSpPr>
          <p:cNvPr id="288" name="TextBox 287"/>
          <p:cNvSpPr txBox="1"/>
          <p:nvPr/>
        </p:nvSpPr>
        <p:spPr>
          <a:xfrm>
            <a:off x="6213300" y="4806741"/>
            <a:ext cx="2991205" cy="1753079"/>
          </a:xfrm>
          <a:prstGeom prst="rect">
            <a:avLst/>
          </a:prstGeom>
          <a:noFill/>
        </p:spPr>
        <p:txBody>
          <a:bodyPr wrap="square" lIns="179214" tIns="143371" rIns="179214" bIns="143371" rtlCol="0">
            <a:noAutofit/>
          </a:bodyPr>
          <a:lstStyle/>
          <a:p>
            <a:pPr defTabSz="896214">
              <a:lnSpc>
                <a:spcPct val="90000"/>
              </a:lnSpc>
              <a:spcBef>
                <a:spcPct val="20000"/>
              </a:spcBef>
              <a:spcAft>
                <a:spcPts val="1175"/>
              </a:spcAft>
              <a:buSzPct val="80000"/>
            </a:pPr>
            <a:r>
              <a:rPr lang="en-US" sz="1371" kern="0" dirty="0">
                <a:solidFill>
                  <a:srgbClr val="FFFFFF"/>
                </a:solidFill>
                <a:latin typeface="Segoe UI"/>
              </a:rPr>
              <a:t>Native Azure security</a:t>
            </a:r>
          </a:p>
          <a:p>
            <a:pPr marL="280038" indent="-280038"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Network Isolation</a:t>
            </a:r>
          </a:p>
          <a:p>
            <a:pPr marL="280038" indent="-280038"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Network Security Groups</a:t>
            </a:r>
          </a:p>
          <a:p>
            <a:pPr marL="280038" indent="-280038"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User Defined Routing</a:t>
            </a:r>
          </a:p>
          <a:p>
            <a:pPr marL="280038" indent="-280038" defTabSz="896214">
              <a:spcBef>
                <a:spcPct val="20000"/>
              </a:spcBef>
              <a:spcAft>
                <a:spcPts val="588"/>
              </a:spcAft>
              <a:buSzPct val="80000"/>
              <a:buFont typeface="Arial" panose="020B0604020202020204" pitchFamily="34" charset="0"/>
              <a:buChar char="•"/>
            </a:pPr>
            <a:r>
              <a:rPr lang="en-US" sz="1175" kern="0" spc="-49" dirty="0">
                <a:solidFill>
                  <a:srgbClr val="FFFFFF"/>
                </a:solidFill>
                <a:latin typeface="Segoe UI"/>
              </a:rPr>
              <a:t>Network Virtual Appliance</a:t>
            </a:r>
          </a:p>
        </p:txBody>
      </p:sp>
      <p:grpSp>
        <p:nvGrpSpPr>
          <p:cNvPr id="64" name="Group 63"/>
          <p:cNvGrpSpPr/>
          <p:nvPr/>
        </p:nvGrpSpPr>
        <p:grpSpPr>
          <a:xfrm>
            <a:off x="7070857" y="-289050"/>
            <a:ext cx="3557938" cy="2176998"/>
            <a:chOff x="7212908" y="-296365"/>
            <a:chExt cx="3630260" cy="2221250"/>
          </a:xfrm>
        </p:grpSpPr>
        <p:sp>
          <p:nvSpPr>
            <p:cNvPr id="562" name="TextBox 561"/>
            <p:cNvSpPr txBox="1"/>
            <p:nvPr/>
          </p:nvSpPr>
          <p:spPr>
            <a:xfrm>
              <a:off x="8153335" y="927752"/>
              <a:ext cx="2001416" cy="493146"/>
            </a:xfrm>
            <a:prstGeom prst="rect">
              <a:avLst/>
            </a:prstGeom>
            <a:noFill/>
            <a:ln>
              <a:noFill/>
            </a:ln>
          </p:spPr>
          <p:txBody>
            <a:bodyPr wrap="none" lIns="179237" tIns="143389" rIns="179237" bIns="143389" rtlCol="0">
              <a:spAutoFit/>
            </a:bodyPr>
            <a:lstStyle/>
            <a:p>
              <a:pPr defTabSz="896214">
                <a:lnSpc>
                  <a:spcPct val="90000"/>
                </a:lnSpc>
                <a:spcAft>
                  <a:spcPts val="588"/>
                </a:spcAft>
              </a:pPr>
              <a:r>
                <a:rPr lang="en-US" sz="1371" b="1" kern="0" dirty="0">
                  <a:gradFill>
                    <a:gsLst>
                      <a:gs pos="2917">
                        <a:srgbClr val="FFFFFF"/>
                      </a:gs>
                      <a:gs pos="30000">
                        <a:srgbClr val="FFFFFF"/>
                      </a:gs>
                    </a:gsLst>
                    <a:lin ang="5400000" scaled="0"/>
                  </a:gradFill>
                  <a:latin typeface="Segoe UI"/>
                </a:rPr>
                <a:t>Office 365 Services</a:t>
              </a:r>
            </a:p>
          </p:txBody>
        </p:sp>
        <p:grpSp>
          <p:nvGrpSpPr>
            <p:cNvPr id="1425" name="Group 1424"/>
            <p:cNvGrpSpPr/>
            <p:nvPr/>
          </p:nvGrpSpPr>
          <p:grpSpPr>
            <a:xfrm>
              <a:off x="7212908" y="-296365"/>
              <a:ext cx="3630260" cy="2221250"/>
              <a:chOff x="7212908" y="-296365"/>
              <a:chExt cx="3630260" cy="2221250"/>
            </a:xfrm>
          </p:grpSpPr>
          <p:grpSp>
            <p:nvGrpSpPr>
              <p:cNvPr id="62" name="Group 61"/>
              <p:cNvGrpSpPr/>
              <p:nvPr/>
            </p:nvGrpSpPr>
            <p:grpSpPr>
              <a:xfrm>
                <a:off x="8294185" y="548543"/>
                <a:ext cx="1791656" cy="459506"/>
                <a:chOff x="8233625" y="422342"/>
                <a:chExt cx="2661219" cy="682523"/>
              </a:xfrm>
            </p:grpSpPr>
            <p:pic>
              <p:nvPicPr>
                <p:cNvPr id="448" name="Picture 8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3625" y="422342"/>
                  <a:ext cx="682426" cy="6825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49" name="Picture 8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9821" y="481750"/>
                  <a:ext cx="563624" cy="5637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50"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7215" y="474270"/>
                  <a:ext cx="578585" cy="5786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51" name="Picture 8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09569" y="470923"/>
                  <a:ext cx="585275" cy="5853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cxnSp>
            <p:nvCxnSpPr>
              <p:cNvPr id="1402" name="Connector: Elbow 1401"/>
              <p:cNvCxnSpPr>
                <a:endCxn id="562" idx="1"/>
              </p:cNvCxnSpPr>
              <p:nvPr/>
            </p:nvCxnSpPr>
            <p:spPr>
              <a:xfrm flipV="1">
                <a:off x="7212908" y="1174325"/>
                <a:ext cx="940427" cy="750560"/>
              </a:xfrm>
              <a:prstGeom prst="bentConnector3">
                <a:avLst>
                  <a:gd name="adj1" fmla="val 50000"/>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1" name="Freeform 128"/>
              <p:cNvSpPr>
                <a:spLocks noChangeAspect="1"/>
              </p:cNvSpPr>
              <p:nvPr/>
            </p:nvSpPr>
            <p:spPr bwMode="black">
              <a:xfrm>
                <a:off x="7969949" y="-296365"/>
                <a:ext cx="2873219" cy="1587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rgbClr val="FF0000"/>
                </a:solidFill>
              </a:ln>
              <a:extLst/>
            </p:spPr>
            <p:txBody>
              <a:bodyPr vert="horz" wrap="square" lIns="89618" tIns="44808" rIns="89618" bIns="44808" numCol="1" anchor="t" anchorCtr="0" compatLnSpc="1">
                <a:prstTxWarp prst="textNoShape">
                  <a:avLst/>
                </a:prstTxWarp>
              </a:bodyPr>
              <a:lstStyle/>
              <a:p>
                <a:pPr defTabSz="896125">
                  <a:defRPr/>
                </a:pPr>
                <a:endParaRPr lang="en-US" sz="1765" kern="0" dirty="0">
                  <a:solidFill>
                    <a:srgbClr val="FFFFFF"/>
                  </a:solidFill>
                  <a:latin typeface="Segoe UI"/>
                </a:endParaRPr>
              </a:p>
            </p:txBody>
          </p:sp>
        </p:grpSp>
      </p:grpSp>
      <p:grpSp>
        <p:nvGrpSpPr>
          <p:cNvPr id="1432" name="Group 1431"/>
          <p:cNvGrpSpPr/>
          <p:nvPr/>
        </p:nvGrpSpPr>
        <p:grpSpPr>
          <a:xfrm>
            <a:off x="589479" y="206851"/>
            <a:ext cx="6875152" cy="2971559"/>
            <a:chOff x="599784" y="209614"/>
            <a:chExt cx="7014903" cy="3031962"/>
          </a:xfrm>
        </p:grpSpPr>
        <p:sp>
          <p:nvSpPr>
            <p:cNvPr id="1429" name="Rectangle 1428"/>
            <p:cNvSpPr/>
            <p:nvPr/>
          </p:nvSpPr>
          <p:spPr bwMode="auto">
            <a:xfrm rot="5400000">
              <a:off x="7100894" y="2350683"/>
              <a:ext cx="143198" cy="45719"/>
            </a:xfrm>
            <a:prstGeom prst="rect">
              <a:avLst/>
            </a:prstGeom>
            <a:solidFill>
              <a:schemeClr val="accent1"/>
            </a:solidFill>
            <a:ln>
              <a:solidFill>
                <a:srgbClr val="004B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21" name="Group 1420"/>
            <p:cNvGrpSpPr/>
            <p:nvPr/>
          </p:nvGrpSpPr>
          <p:grpSpPr>
            <a:xfrm>
              <a:off x="599784" y="209614"/>
              <a:ext cx="7014903" cy="3031962"/>
              <a:chOff x="599784" y="209614"/>
              <a:chExt cx="7014903" cy="3031962"/>
            </a:xfrm>
          </p:grpSpPr>
          <p:sp>
            <p:nvSpPr>
              <p:cNvPr id="1187" name="Freeform 128"/>
              <p:cNvSpPr>
                <a:spLocks noChangeAspect="1"/>
              </p:cNvSpPr>
              <p:nvPr/>
            </p:nvSpPr>
            <p:spPr bwMode="black">
              <a:xfrm>
                <a:off x="3187825" y="1940404"/>
                <a:ext cx="703614" cy="38868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accent3"/>
                </a:solidFill>
              </a:ln>
              <a:extLst/>
            </p:spPr>
            <p:txBody>
              <a:bodyPr vert="horz" wrap="square" lIns="89618" tIns="44808" rIns="89618" bIns="44808" numCol="1" anchor="t" anchorCtr="0" compatLnSpc="1">
                <a:prstTxWarp prst="textNoShape">
                  <a:avLst/>
                </a:prstTxWarp>
              </a:bodyPr>
              <a:lstStyle/>
              <a:p>
                <a:pPr algn="ctr" defTabSz="896125">
                  <a:defRPr/>
                </a:pPr>
                <a:endParaRPr lang="en-US" sz="1175" b="1" kern="0" dirty="0">
                  <a:solidFill>
                    <a:srgbClr val="FFFFFF"/>
                  </a:solidFill>
                  <a:latin typeface="Segoe UI Light"/>
                </a:endParaRPr>
              </a:p>
            </p:txBody>
          </p:sp>
          <p:sp>
            <p:nvSpPr>
              <p:cNvPr id="1188" name="TextBox 50"/>
              <p:cNvSpPr txBox="1"/>
              <p:nvPr/>
            </p:nvSpPr>
            <p:spPr>
              <a:xfrm>
                <a:off x="4207171" y="526217"/>
                <a:ext cx="3407516" cy="741670"/>
              </a:xfrm>
              <a:prstGeom prst="rect">
                <a:avLst/>
              </a:prstGeom>
              <a:noFill/>
            </p:spPr>
            <p:txBody>
              <a:bodyPr wrap="square" lIns="175713" tIns="140571" rIns="175713" bIns="14057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lnSpc>
                    <a:spcPct val="90000"/>
                  </a:lnSpc>
                  <a:defRPr/>
                </a:pPr>
                <a:r>
                  <a:rPr lang="en-US" sz="1765" dirty="0">
                    <a:solidFill>
                      <a:srgbClr val="FFFFFF"/>
                    </a:solidFill>
                    <a:latin typeface="Segoe UI"/>
                  </a:rPr>
                  <a:t>ExpressRoute</a:t>
                </a:r>
              </a:p>
              <a:p>
                <a:pPr algn="ctr" defTabSz="896214">
                  <a:lnSpc>
                    <a:spcPct val="90000"/>
                  </a:lnSpc>
                  <a:defRPr/>
                </a:pPr>
                <a:r>
                  <a:rPr lang="en-US" sz="1371" dirty="0">
                    <a:solidFill>
                      <a:srgbClr val="FFFFFF"/>
                    </a:solidFill>
                    <a:latin typeface="Segoe UI"/>
                  </a:rPr>
                  <a:t>Exchange Provider or WAN Provider</a:t>
                </a:r>
              </a:p>
            </p:txBody>
          </p:sp>
          <p:grpSp>
            <p:nvGrpSpPr>
              <p:cNvPr id="1189" name="Group 1188"/>
              <p:cNvGrpSpPr/>
              <p:nvPr/>
            </p:nvGrpSpPr>
            <p:grpSpPr>
              <a:xfrm>
                <a:off x="599784" y="1021326"/>
                <a:ext cx="1475320" cy="970223"/>
                <a:chOff x="-2974818" y="1193779"/>
                <a:chExt cx="4077759" cy="2681680"/>
              </a:xfrm>
            </p:grpSpPr>
            <p:grpSp>
              <p:nvGrpSpPr>
                <p:cNvPr id="1190" name="Group 1189"/>
                <p:cNvGrpSpPr/>
                <p:nvPr/>
              </p:nvGrpSpPr>
              <p:grpSpPr>
                <a:xfrm>
                  <a:off x="-2604005" y="1193779"/>
                  <a:ext cx="1446345" cy="1323377"/>
                  <a:chOff x="2501656" y="3425981"/>
                  <a:chExt cx="1199283" cy="1097328"/>
                </a:xfrm>
              </p:grpSpPr>
              <p:grpSp>
                <p:nvGrpSpPr>
                  <p:cNvPr id="1253" name="Group 1252"/>
                  <p:cNvGrpSpPr/>
                  <p:nvPr/>
                </p:nvGrpSpPr>
                <p:grpSpPr>
                  <a:xfrm>
                    <a:off x="2501656" y="3425981"/>
                    <a:ext cx="1098104" cy="1097328"/>
                    <a:chOff x="13721177" y="6333144"/>
                    <a:chExt cx="776180" cy="775633"/>
                  </a:xfrm>
                </p:grpSpPr>
                <p:sp>
                  <p:nvSpPr>
                    <p:cNvPr id="1264"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5"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6"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7"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8"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grpSp>
              <p:grpSp>
                <p:nvGrpSpPr>
                  <p:cNvPr id="1254" name="Group 1253"/>
                  <p:cNvGrpSpPr/>
                  <p:nvPr/>
                </p:nvGrpSpPr>
                <p:grpSpPr>
                  <a:xfrm>
                    <a:off x="2933524" y="3467810"/>
                    <a:ext cx="511794" cy="510807"/>
                    <a:chOff x="13445955" y="6796212"/>
                    <a:chExt cx="456988" cy="456109"/>
                  </a:xfrm>
                </p:grpSpPr>
                <p:sp>
                  <p:nvSpPr>
                    <p:cNvPr id="1260"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1"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2"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63"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grpSp>
              <p:grpSp>
                <p:nvGrpSpPr>
                  <p:cNvPr id="1255" name="Group 7"/>
                  <p:cNvGrpSpPr>
                    <a:grpSpLocks/>
                  </p:cNvGrpSpPr>
                  <p:nvPr/>
                </p:nvGrpSpPr>
                <p:grpSpPr bwMode="auto">
                  <a:xfrm>
                    <a:off x="3304795" y="3695801"/>
                    <a:ext cx="396144" cy="396143"/>
                    <a:chOff x="7857929" y="4717012"/>
                    <a:chExt cx="1304516" cy="1314073"/>
                  </a:xfrm>
                </p:grpSpPr>
                <p:sp>
                  <p:nvSpPr>
                    <p:cNvPr id="1256"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57"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58"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259"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grpSp>
            </p:grpSp>
            <p:grpSp>
              <p:nvGrpSpPr>
                <p:cNvPr id="1191" name="Group 1190"/>
                <p:cNvGrpSpPr/>
                <p:nvPr/>
              </p:nvGrpSpPr>
              <p:grpSpPr>
                <a:xfrm>
                  <a:off x="-2974818" y="1306208"/>
                  <a:ext cx="4077757" cy="2569251"/>
                  <a:chOff x="286915" y="4194317"/>
                  <a:chExt cx="4078334" cy="2569616"/>
                </a:xfrm>
              </p:grpSpPr>
              <p:grpSp>
                <p:nvGrpSpPr>
                  <p:cNvPr id="1216" name="Group 1215"/>
                  <p:cNvGrpSpPr/>
                  <p:nvPr/>
                </p:nvGrpSpPr>
                <p:grpSpPr>
                  <a:xfrm>
                    <a:off x="1638076" y="4194317"/>
                    <a:ext cx="1286469" cy="1827789"/>
                    <a:chOff x="4410437" y="5171160"/>
                    <a:chExt cx="871461" cy="1238332"/>
                  </a:xfrm>
                </p:grpSpPr>
                <p:sp>
                  <p:nvSpPr>
                    <p:cNvPr id="1218"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19"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0"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1"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2"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3"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4"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5"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6"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7"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8"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29"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0"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1"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2"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3"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4"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5"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6"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7"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8"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39"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0"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1"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2"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3"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4"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5"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6"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7"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8"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49"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50"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51"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52"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grpSp>
              <p:sp>
                <p:nvSpPr>
                  <p:cNvPr id="1217" name="Rectangle 1216"/>
                  <p:cNvSpPr/>
                  <p:nvPr/>
                </p:nvSpPr>
                <p:spPr bwMode="auto">
                  <a:xfrm>
                    <a:off x="286915" y="5774160"/>
                    <a:ext cx="4078334" cy="989773"/>
                  </a:xfrm>
                  <a:prstGeom prst="rect">
                    <a:avLst/>
                  </a:prstGeom>
                  <a:noFill/>
                  <a:ln w="10795" cap="flat" cmpd="sng" algn="ctr">
                    <a:noFill/>
                    <a:prstDash val="solid"/>
                    <a:headEnd type="none" w="med" len="med"/>
                    <a:tailEnd type="none" w="med" len="med"/>
                  </a:ln>
                  <a:effectLst/>
                </p:spPr>
                <p:txBody>
                  <a:bodyPr lIns="179177" tIns="179177" rIns="0" bIns="45692"/>
                  <a:lstStyle/>
                  <a:p>
                    <a:pPr algn="ctr" defTabSz="913398" fontAlgn="base">
                      <a:lnSpc>
                        <a:spcPct val="90000"/>
                      </a:lnSpc>
                      <a:spcBef>
                        <a:spcPct val="0"/>
                      </a:spcBef>
                      <a:spcAft>
                        <a:spcPct val="0"/>
                      </a:spcAft>
                      <a:defRPr/>
                    </a:pPr>
                    <a:r>
                      <a:rPr lang="en-US" sz="1175" kern="0" dirty="0">
                        <a:solidFill>
                          <a:srgbClr val="FFFFFF"/>
                        </a:solidFill>
                        <a:latin typeface="Segoe UI Light"/>
                      </a:rPr>
                      <a:t>Main Corporate Site</a:t>
                    </a:r>
                  </a:p>
                </p:txBody>
              </p:sp>
            </p:grpSp>
            <p:grpSp>
              <p:nvGrpSpPr>
                <p:cNvPr id="1192" name="Group 1191"/>
                <p:cNvGrpSpPr/>
                <p:nvPr/>
              </p:nvGrpSpPr>
              <p:grpSpPr>
                <a:xfrm>
                  <a:off x="-608651" y="2373649"/>
                  <a:ext cx="654651" cy="397854"/>
                  <a:chOff x="2447642" y="3590745"/>
                  <a:chExt cx="654744" cy="397910"/>
                </a:xfrm>
              </p:grpSpPr>
              <p:grpSp>
                <p:nvGrpSpPr>
                  <p:cNvPr id="1212" name="Group 1211"/>
                  <p:cNvGrpSpPr/>
                  <p:nvPr/>
                </p:nvGrpSpPr>
                <p:grpSpPr>
                  <a:xfrm>
                    <a:off x="2447642" y="3631953"/>
                    <a:ext cx="652223" cy="356702"/>
                    <a:chOff x="2395846" y="2369283"/>
                    <a:chExt cx="652223" cy="356702"/>
                  </a:xfrm>
                </p:grpSpPr>
                <p:sp>
                  <p:nvSpPr>
                    <p:cNvPr id="1214" name="Rectangle 1213"/>
                    <p:cNvSpPr/>
                    <p:nvPr/>
                  </p:nvSpPr>
                  <p:spPr bwMode="auto">
                    <a:xfrm>
                      <a:off x="2395846" y="2369283"/>
                      <a:ext cx="652223" cy="356702"/>
                    </a:xfrm>
                    <a:prstGeom prst="rect">
                      <a:avLst/>
                    </a:prstGeom>
                    <a:solidFill>
                      <a:srgbClr val="EFEFEF">
                        <a:lumMod val="95000"/>
                      </a:srgbClr>
                    </a:solidFill>
                    <a:ln w="10795" cap="flat" cmpd="sng" algn="ctr">
                      <a:noFill/>
                      <a:prstDash val="solid"/>
                      <a:headEnd type="none" w="med" len="med"/>
                      <a:tailEnd type="none" w="med" len="med"/>
                    </a:ln>
                    <a:effectLst/>
                  </p:spPr>
                  <p:txBody>
                    <a:bodyPr lIns="0" tIns="45695" rIns="0" bIns="45695" anchor="ctr"/>
                    <a:lstStyle/>
                    <a:p>
                      <a:pPr algn="ctr" defTabSz="913485" fontAlgn="base">
                        <a:spcBef>
                          <a:spcPct val="0"/>
                        </a:spcBef>
                        <a:spcAft>
                          <a:spcPct val="0"/>
                        </a:spcAft>
                        <a:defRPr/>
                      </a:pPr>
                      <a:endParaRPr lang="en-US" sz="1961" kern="0" dirty="0">
                        <a:solidFill>
                          <a:srgbClr val="FFFFFF"/>
                        </a:solidFill>
                        <a:latin typeface="Segoe UI"/>
                      </a:endParaRPr>
                    </a:p>
                  </p:txBody>
                </p:sp>
                <p:sp>
                  <p:nvSpPr>
                    <p:cNvPr id="1215"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2802" fontAlgn="base">
                        <a:spcBef>
                          <a:spcPct val="0"/>
                        </a:spcBef>
                        <a:spcAft>
                          <a:spcPct val="0"/>
                        </a:spcAft>
                        <a:defRPr/>
                      </a:pPr>
                      <a:endParaRPr lang="en-US" sz="1961" kern="0">
                        <a:solidFill>
                          <a:srgbClr val="FFFFFF"/>
                        </a:solidFill>
                        <a:latin typeface="Segoe UI"/>
                        <a:ea typeface="ＭＳ Ｐゴシック" charset="0"/>
                      </a:endParaRPr>
                    </a:p>
                  </p:txBody>
                </p:sp>
              </p:grpSp>
              <p:sp>
                <p:nvSpPr>
                  <p:cNvPr id="1213" name="Rectangle 1212"/>
                  <p:cNvSpPr/>
                  <p:nvPr/>
                </p:nvSpPr>
                <p:spPr bwMode="auto">
                  <a:xfrm>
                    <a:off x="2450163" y="3590745"/>
                    <a:ext cx="652223" cy="49772"/>
                  </a:xfrm>
                  <a:prstGeom prst="rect">
                    <a:avLst/>
                  </a:prstGeom>
                  <a:solidFill>
                    <a:srgbClr val="EFEFEF">
                      <a:lumMod val="75000"/>
                    </a:srgbClr>
                  </a:solidFill>
                  <a:ln w="10795" cap="flat" cmpd="sng" algn="ctr">
                    <a:noFill/>
                    <a:prstDash val="solid"/>
                    <a:headEnd type="none" w="med" len="med"/>
                    <a:tailEnd type="none" w="med" len="med"/>
                  </a:ln>
                  <a:effectLst/>
                </p:spPr>
                <p:txBody>
                  <a:bodyPr lIns="0" tIns="45695" rIns="0" bIns="45695" anchor="ctr"/>
                  <a:lstStyle/>
                  <a:p>
                    <a:pPr algn="ctr" defTabSz="913485" fontAlgn="base">
                      <a:spcBef>
                        <a:spcPct val="0"/>
                      </a:spcBef>
                      <a:spcAft>
                        <a:spcPct val="0"/>
                      </a:spcAft>
                      <a:defRPr/>
                    </a:pPr>
                    <a:endParaRPr lang="en-US" sz="1961" kern="0" dirty="0">
                      <a:solidFill>
                        <a:srgbClr val="FFFFFF"/>
                      </a:solidFill>
                      <a:latin typeface="Segoe UI"/>
                    </a:endParaRPr>
                  </a:p>
                </p:txBody>
              </p:sp>
            </p:grpSp>
            <p:grpSp>
              <p:nvGrpSpPr>
                <p:cNvPr id="1193" name="Group 1192"/>
                <p:cNvGrpSpPr>
                  <a:grpSpLocks noChangeAspect="1"/>
                </p:cNvGrpSpPr>
                <p:nvPr/>
              </p:nvGrpSpPr>
              <p:grpSpPr>
                <a:xfrm>
                  <a:off x="57382" y="1798518"/>
                  <a:ext cx="1045559" cy="1006586"/>
                  <a:chOff x="2529709" y="3137759"/>
                  <a:chExt cx="1948813" cy="1876173"/>
                </a:xfrm>
              </p:grpSpPr>
              <p:sp>
                <p:nvSpPr>
                  <p:cNvPr id="1194" name="Freeform 5"/>
                  <p:cNvSpPr>
                    <a:spLocks/>
                  </p:cNvSpPr>
                  <p:nvPr/>
                </p:nvSpPr>
                <p:spPr bwMode="auto">
                  <a:xfrm>
                    <a:off x="2630464" y="4945193"/>
                    <a:ext cx="1709685" cy="68739"/>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195" name="Freeform 6"/>
                  <p:cNvSpPr>
                    <a:spLocks/>
                  </p:cNvSpPr>
                  <p:nvPr/>
                </p:nvSpPr>
                <p:spPr bwMode="auto">
                  <a:xfrm>
                    <a:off x="2846674" y="4140343"/>
                    <a:ext cx="1277265" cy="828598"/>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196" name="Freeform 7"/>
                  <p:cNvSpPr>
                    <a:spLocks/>
                  </p:cNvSpPr>
                  <p:nvPr/>
                </p:nvSpPr>
                <p:spPr bwMode="auto">
                  <a:xfrm>
                    <a:off x="2902914" y="4187834"/>
                    <a:ext cx="1167286" cy="727366"/>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0072C6">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197" name="Freeform 8"/>
                  <p:cNvSpPr>
                    <a:spLocks/>
                  </p:cNvSpPr>
                  <p:nvPr/>
                </p:nvSpPr>
                <p:spPr bwMode="auto">
                  <a:xfrm>
                    <a:off x="2902915" y="4187834"/>
                    <a:ext cx="694872" cy="727366"/>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198" name="Freeform 9"/>
                  <p:cNvSpPr>
                    <a:spLocks/>
                  </p:cNvSpPr>
                  <p:nvPr/>
                </p:nvSpPr>
                <p:spPr bwMode="auto">
                  <a:xfrm>
                    <a:off x="2902915" y="4187834"/>
                    <a:ext cx="694872" cy="727366"/>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0072C6"/>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nvGrpSpPr>
                  <p:cNvPr id="1199" name="Group 1198"/>
                  <p:cNvGrpSpPr>
                    <a:grpSpLocks noChangeAspect="1"/>
                  </p:cNvGrpSpPr>
                  <p:nvPr/>
                </p:nvGrpSpPr>
                <p:grpSpPr>
                  <a:xfrm>
                    <a:off x="2529709" y="3187583"/>
                    <a:ext cx="466278" cy="801015"/>
                    <a:chOff x="7170738" y="7689850"/>
                    <a:chExt cx="692150" cy="1189038"/>
                  </a:xfrm>
                </p:grpSpPr>
                <p:sp>
                  <p:nvSpPr>
                    <p:cNvPr id="1204"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D2D2D2">
                        <a:lumMod val="7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5" name="Rectangle 11"/>
                    <p:cNvSpPr>
                      <a:spLocks noChangeArrowheads="1"/>
                    </p:cNvSpPr>
                    <p:nvPr/>
                  </p:nvSpPr>
                  <p:spPr bwMode="auto">
                    <a:xfrm>
                      <a:off x="7239000" y="7758113"/>
                      <a:ext cx="555625" cy="935038"/>
                    </a:xfrm>
                    <a:prstGeom prst="rect">
                      <a:avLst/>
                    </a:prstGeom>
                    <a:solidFill>
                      <a:srgbClr val="0072C6">
                        <a:lumMod val="75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6"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7"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0054A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8"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9"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10"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11"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sp>
                <p:nvSpPr>
                  <p:cNvPr id="1200" name="Freeform 18"/>
                  <p:cNvSpPr>
                    <a:spLocks/>
                  </p:cNvSpPr>
                  <p:nvPr/>
                </p:nvSpPr>
                <p:spPr bwMode="auto">
                  <a:xfrm>
                    <a:off x="3171116" y="3137759"/>
                    <a:ext cx="1307406" cy="84943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1" name="Freeform 19"/>
                  <p:cNvSpPr>
                    <a:spLocks/>
                  </p:cNvSpPr>
                  <p:nvPr/>
                </p:nvSpPr>
                <p:spPr bwMode="auto">
                  <a:xfrm>
                    <a:off x="3228683" y="3153110"/>
                    <a:ext cx="1192273" cy="741972"/>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0072C6">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2" name="Freeform 20"/>
                  <p:cNvSpPr>
                    <a:spLocks noEditPoints="1"/>
                  </p:cNvSpPr>
                  <p:nvPr/>
                </p:nvSpPr>
                <p:spPr bwMode="auto">
                  <a:xfrm>
                    <a:off x="3228683" y="3190210"/>
                    <a:ext cx="711270" cy="7048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1203" name="Freeform 21"/>
                  <p:cNvSpPr>
                    <a:spLocks noEditPoints="1"/>
                  </p:cNvSpPr>
                  <p:nvPr/>
                </p:nvSpPr>
                <p:spPr bwMode="auto">
                  <a:xfrm>
                    <a:off x="3228683" y="3190210"/>
                    <a:ext cx="711270" cy="704874"/>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072C6"/>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grpSp>
          <p:grpSp>
            <p:nvGrpSpPr>
              <p:cNvPr id="44" name="Group 43"/>
              <p:cNvGrpSpPr/>
              <p:nvPr/>
            </p:nvGrpSpPr>
            <p:grpSpPr>
              <a:xfrm>
                <a:off x="970014" y="2204436"/>
                <a:ext cx="811464" cy="1037140"/>
                <a:chOff x="1062238" y="2230079"/>
                <a:chExt cx="811464" cy="1037140"/>
              </a:xfrm>
            </p:grpSpPr>
            <p:grpSp>
              <p:nvGrpSpPr>
                <p:cNvPr id="40" name="Group 39"/>
                <p:cNvGrpSpPr/>
                <p:nvPr/>
              </p:nvGrpSpPr>
              <p:grpSpPr>
                <a:xfrm>
                  <a:off x="1122703" y="2230079"/>
                  <a:ext cx="481868" cy="763823"/>
                  <a:chOff x="201365" y="2351645"/>
                  <a:chExt cx="481868" cy="763823"/>
                </a:xfrm>
              </p:grpSpPr>
              <p:grpSp>
                <p:nvGrpSpPr>
                  <p:cNvPr id="1389" name="Group 1388"/>
                  <p:cNvGrpSpPr/>
                  <p:nvPr/>
                </p:nvGrpSpPr>
                <p:grpSpPr>
                  <a:xfrm>
                    <a:off x="201365" y="2351645"/>
                    <a:ext cx="223311" cy="222878"/>
                    <a:chOff x="13445955" y="6796212"/>
                    <a:chExt cx="456988" cy="456109"/>
                  </a:xfrm>
                </p:grpSpPr>
                <p:sp>
                  <p:nvSpPr>
                    <p:cNvPr id="1395"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396"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397"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398"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grpSp>
              <p:grpSp>
                <p:nvGrpSpPr>
                  <p:cNvPr id="1390" name="Group 7"/>
                  <p:cNvGrpSpPr>
                    <a:grpSpLocks/>
                  </p:cNvGrpSpPr>
                  <p:nvPr/>
                </p:nvGrpSpPr>
                <p:grpSpPr bwMode="auto">
                  <a:xfrm>
                    <a:off x="257802" y="2515980"/>
                    <a:ext cx="172849" cy="172848"/>
                    <a:chOff x="7857929" y="4717012"/>
                    <a:chExt cx="1304516" cy="1314073"/>
                  </a:xfrm>
                </p:grpSpPr>
                <p:sp>
                  <p:nvSpPr>
                    <p:cNvPr id="1391"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392"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393"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sp>
                  <p:nvSpPr>
                    <p:cNvPr id="1394"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696">
                        <a:defRPr/>
                      </a:pPr>
                      <a:endParaRPr lang="en-US" sz="1836" kern="0">
                        <a:solidFill>
                          <a:srgbClr val="FFFFFF"/>
                        </a:solidFill>
                        <a:latin typeface="Segoe UI"/>
                        <a:ea typeface="ＭＳ Ｐゴシック" charset="0"/>
                      </a:endParaRPr>
                    </a:p>
                  </p:txBody>
                </p:sp>
              </p:grpSp>
              <p:grpSp>
                <p:nvGrpSpPr>
                  <p:cNvPr id="1277" name="Group 1276"/>
                  <p:cNvGrpSpPr/>
                  <p:nvPr/>
                </p:nvGrpSpPr>
                <p:grpSpPr>
                  <a:xfrm>
                    <a:off x="394854" y="2454273"/>
                    <a:ext cx="288379" cy="661195"/>
                    <a:chOff x="5257290" y="721251"/>
                    <a:chExt cx="288379" cy="661195"/>
                  </a:xfrm>
                </p:grpSpPr>
                <p:sp>
                  <p:nvSpPr>
                    <p:cNvPr id="1278" name="Freeform 12"/>
                    <p:cNvSpPr>
                      <a:spLocks noEditPoints="1"/>
                    </p:cNvSpPr>
                    <p:nvPr/>
                  </p:nvSpPr>
                  <p:spPr bwMode="auto">
                    <a:xfrm>
                      <a:off x="5364402" y="721251"/>
                      <a:ext cx="14343" cy="3661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79" name="Rectangle 14"/>
                    <p:cNvSpPr>
                      <a:spLocks noChangeArrowheads="1"/>
                    </p:cNvSpPr>
                    <p:nvPr/>
                  </p:nvSpPr>
                  <p:spPr bwMode="auto">
                    <a:xfrm>
                      <a:off x="5257290" y="757865"/>
                      <a:ext cx="288379" cy="624581"/>
                    </a:xfrm>
                    <a:prstGeom prst="rect">
                      <a:avLst/>
                    </a:prstGeom>
                    <a:solidFill>
                      <a:schemeClr val="accent3">
                        <a:lumMod val="50000"/>
                        <a:lumOff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0" name="Rectangle 15"/>
                    <p:cNvSpPr>
                      <a:spLocks noChangeArrowheads="1"/>
                    </p:cNvSpPr>
                    <p:nvPr/>
                  </p:nvSpPr>
                  <p:spPr bwMode="auto">
                    <a:xfrm>
                      <a:off x="5257290" y="757865"/>
                      <a:ext cx="288379" cy="624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1" name="Rectangle 16"/>
                    <p:cNvSpPr>
                      <a:spLocks noChangeArrowheads="1"/>
                    </p:cNvSpPr>
                    <p:nvPr/>
                  </p:nvSpPr>
                  <p:spPr bwMode="auto">
                    <a:xfrm>
                      <a:off x="5286280" y="1055052"/>
                      <a:ext cx="231924" cy="3753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2" name="Rectangle 17"/>
                    <p:cNvSpPr>
                      <a:spLocks noChangeArrowheads="1"/>
                    </p:cNvSpPr>
                    <p:nvPr/>
                  </p:nvSpPr>
                  <p:spPr bwMode="auto">
                    <a:xfrm>
                      <a:off x="5286280" y="1055052"/>
                      <a:ext cx="231924" cy="3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3" name="Rectangle 18"/>
                    <p:cNvSpPr>
                      <a:spLocks noChangeArrowheads="1"/>
                    </p:cNvSpPr>
                    <p:nvPr/>
                  </p:nvSpPr>
                  <p:spPr bwMode="auto">
                    <a:xfrm>
                      <a:off x="5286280" y="1120043"/>
                      <a:ext cx="231924" cy="3692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4" name="Rectangle 19"/>
                    <p:cNvSpPr>
                      <a:spLocks noChangeArrowheads="1"/>
                    </p:cNvSpPr>
                    <p:nvPr/>
                  </p:nvSpPr>
                  <p:spPr bwMode="auto">
                    <a:xfrm>
                      <a:off x="5286280" y="1120043"/>
                      <a:ext cx="231924" cy="36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5" name="Rectangle 20"/>
                    <p:cNvSpPr>
                      <a:spLocks noChangeArrowheads="1"/>
                    </p:cNvSpPr>
                    <p:nvPr/>
                  </p:nvSpPr>
                  <p:spPr bwMode="auto">
                    <a:xfrm>
                      <a:off x="5286280" y="1184423"/>
                      <a:ext cx="231924" cy="3753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6" name="Rectangle 21"/>
                    <p:cNvSpPr>
                      <a:spLocks noChangeArrowheads="1"/>
                    </p:cNvSpPr>
                    <p:nvPr/>
                  </p:nvSpPr>
                  <p:spPr bwMode="auto">
                    <a:xfrm>
                      <a:off x="5286280" y="1184423"/>
                      <a:ext cx="231924" cy="3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7" name="Rectangle 22"/>
                    <p:cNvSpPr>
                      <a:spLocks noChangeArrowheads="1"/>
                    </p:cNvSpPr>
                    <p:nvPr/>
                  </p:nvSpPr>
                  <p:spPr bwMode="auto">
                    <a:xfrm>
                      <a:off x="5286280" y="1248498"/>
                      <a:ext cx="231924" cy="3783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8" name="Rectangle 23"/>
                    <p:cNvSpPr>
                      <a:spLocks noChangeArrowheads="1"/>
                    </p:cNvSpPr>
                    <p:nvPr/>
                  </p:nvSpPr>
                  <p:spPr bwMode="auto">
                    <a:xfrm>
                      <a:off x="5286280" y="1248498"/>
                      <a:ext cx="231924" cy="37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89" name="Rectangle 24"/>
                    <p:cNvSpPr>
                      <a:spLocks noChangeArrowheads="1"/>
                    </p:cNvSpPr>
                    <p:nvPr/>
                  </p:nvSpPr>
                  <p:spPr bwMode="auto">
                    <a:xfrm>
                      <a:off x="5286280" y="861301"/>
                      <a:ext cx="231924" cy="3753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0" name="Rectangle 25"/>
                    <p:cNvSpPr>
                      <a:spLocks noChangeArrowheads="1"/>
                    </p:cNvSpPr>
                    <p:nvPr/>
                  </p:nvSpPr>
                  <p:spPr bwMode="auto">
                    <a:xfrm>
                      <a:off x="5286280" y="925681"/>
                      <a:ext cx="231924" cy="3753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1" name="Rectangle 26"/>
                    <p:cNvSpPr>
                      <a:spLocks noChangeArrowheads="1"/>
                    </p:cNvSpPr>
                    <p:nvPr/>
                  </p:nvSpPr>
                  <p:spPr bwMode="auto">
                    <a:xfrm>
                      <a:off x="5286280" y="990672"/>
                      <a:ext cx="231924" cy="3692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2" name="Rectangle 27"/>
                    <p:cNvSpPr>
                      <a:spLocks noChangeArrowheads="1"/>
                    </p:cNvSpPr>
                    <p:nvPr/>
                  </p:nvSpPr>
                  <p:spPr bwMode="auto">
                    <a:xfrm>
                      <a:off x="5286280" y="990672"/>
                      <a:ext cx="231924" cy="36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3" name="Rectangle 28"/>
                    <p:cNvSpPr>
                      <a:spLocks noChangeArrowheads="1"/>
                    </p:cNvSpPr>
                    <p:nvPr/>
                  </p:nvSpPr>
                  <p:spPr bwMode="auto">
                    <a:xfrm>
                      <a:off x="5286280" y="796921"/>
                      <a:ext cx="231924" cy="3692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4" name="Freeform 30"/>
                    <p:cNvSpPr>
                      <a:spLocks/>
                    </p:cNvSpPr>
                    <p:nvPr/>
                  </p:nvSpPr>
                  <p:spPr bwMode="auto">
                    <a:xfrm>
                      <a:off x="5257290" y="990672"/>
                      <a:ext cx="158380" cy="391774"/>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5" name="Rectangle 31"/>
                    <p:cNvSpPr>
                      <a:spLocks noChangeArrowheads="1"/>
                    </p:cNvSpPr>
                    <p:nvPr/>
                  </p:nvSpPr>
                  <p:spPr bwMode="auto">
                    <a:xfrm>
                      <a:off x="5286280" y="1055052"/>
                      <a:ext cx="129389" cy="3753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6" name="Rectangle 32"/>
                    <p:cNvSpPr>
                      <a:spLocks noChangeArrowheads="1"/>
                    </p:cNvSpPr>
                    <p:nvPr/>
                  </p:nvSpPr>
                  <p:spPr bwMode="auto">
                    <a:xfrm>
                      <a:off x="5286280" y="1055052"/>
                      <a:ext cx="129389" cy="3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7" name="Rectangle 33"/>
                    <p:cNvSpPr>
                      <a:spLocks noChangeArrowheads="1"/>
                    </p:cNvSpPr>
                    <p:nvPr/>
                  </p:nvSpPr>
                  <p:spPr bwMode="auto">
                    <a:xfrm>
                      <a:off x="5286280" y="1120043"/>
                      <a:ext cx="129389" cy="3692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8" name="Rectangle 34"/>
                    <p:cNvSpPr>
                      <a:spLocks noChangeArrowheads="1"/>
                    </p:cNvSpPr>
                    <p:nvPr/>
                  </p:nvSpPr>
                  <p:spPr bwMode="auto">
                    <a:xfrm>
                      <a:off x="5286280" y="1120043"/>
                      <a:ext cx="129389" cy="36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299" name="Rectangle 35"/>
                    <p:cNvSpPr>
                      <a:spLocks noChangeArrowheads="1"/>
                    </p:cNvSpPr>
                    <p:nvPr/>
                  </p:nvSpPr>
                  <p:spPr bwMode="auto">
                    <a:xfrm>
                      <a:off x="5286280" y="1184423"/>
                      <a:ext cx="129389" cy="3753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0" name="Rectangle 36"/>
                    <p:cNvSpPr>
                      <a:spLocks noChangeArrowheads="1"/>
                    </p:cNvSpPr>
                    <p:nvPr/>
                  </p:nvSpPr>
                  <p:spPr bwMode="auto">
                    <a:xfrm>
                      <a:off x="5286280" y="1184423"/>
                      <a:ext cx="129389" cy="37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1" name="Rectangle 37"/>
                    <p:cNvSpPr>
                      <a:spLocks noChangeArrowheads="1"/>
                    </p:cNvSpPr>
                    <p:nvPr/>
                  </p:nvSpPr>
                  <p:spPr bwMode="auto">
                    <a:xfrm>
                      <a:off x="5286280" y="1248498"/>
                      <a:ext cx="129389" cy="3783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2" name="Rectangle 38"/>
                    <p:cNvSpPr>
                      <a:spLocks noChangeArrowheads="1"/>
                    </p:cNvSpPr>
                    <p:nvPr/>
                  </p:nvSpPr>
                  <p:spPr bwMode="auto">
                    <a:xfrm>
                      <a:off x="5286280" y="1248498"/>
                      <a:ext cx="129389" cy="37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3" name="Rectangle 39"/>
                    <p:cNvSpPr>
                      <a:spLocks noChangeArrowheads="1"/>
                    </p:cNvSpPr>
                    <p:nvPr/>
                  </p:nvSpPr>
                  <p:spPr bwMode="auto">
                    <a:xfrm>
                      <a:off x="5286280" y="990672"/>
                      <a:ext cx="129389" cy="3692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4" name="Rectangle 40"/>
                    <p:cNvSpPr>
                      <a:spLocks noChangeArrowheads="1"/>
                    </p:cNvSpPr>
                    <p:nvPr/>
                  </p:nvSpPr>
                  <p:spPr bwMode="auto">
                    <a:xfrm>
                      <a:off x="5286280" y="990672"/>
                      <a:ext cx="129389" cy="36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5" name="Rectangle 42"/>
                    <p:cNvSpPr>
                      <a:spLocks noChangeArrowheads="1"/>
                    </p:cNvSpPr>
                    <p:nvPr/>
                  </p:nvSpPr>
                  <p:spPr bwMode="auto">
                    <a:xfrm>
                      <a:off x="5361682" y="1309217"/>
                      <a:ext cx="37535" cy="7322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1306" name="Rectangle 42"/>
                    <p:cNvSpPr>
                      <a:spLocks noChangeArrowheads="1"/>
                    </p:cNvSpPr>
                    <p:nvPr/>
                  </p:nvSpPr>
                  <p:spPr bwMode="auto">
                    <a:xfrm>
                      <a:off x="5403471" y="1307540"/>
                      <a:ext cx="37535" cy="7322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grpSp>
            </p:grpSp>
            <p:sp>
              <p:nvSpPr>
                <p:cNvPr id="42" name="Rectangle 41"/>
                <p:cNvSpPr/>
                <p:nvPr/>
              </p:nvSpPr>
              <p:spPr>
                <a:xfrm>
                  <a:off x="1062238" y="3003600"/>
                  <a:ext cx="811464" cy="263619"/>
                </a:xfrm>
                <a:prstGeom prst="rect">
                  <a:avLst/>
                </a:prstGeom>
              </p:spPr>
              <p:txBody>
                <a:bodyPr wrap="none">
                  <a:spAutoFit/>
                </a:bodyPr>
                <a:lstStyle/>
                <a:p>
                  <a:pPr algn="ctr" defTabSz="913398" fontAlgn="base">
                    <a:lnSpc>
                      <a:spcPct val="90000"/>
                    </a:lnSpc>
                    <a:spcBef>
                      <a:spcPct val="0"/>
                    </a:spcBef>
                    <a:spcAft>
                      <a:spcPct val="0"/>
                    </a:spcAft>
                    <a:defRPr/>
                  </a:pPr>
                  <a:r>
                    <a:rPr lang="en-US" sz="1175" kern="0" dirty="0">
                      <a:solidFill>
                        <a:srgbClr val="FFFFFF"/>
                      </a:solidFill>
                      <a:latin typeface="Segoe UI Light"/>
                    </a:rPr>
                    <a:t>Site 2 .. N</a:t>
                  </a:r>
                </a:p>
              </p:txBody>
            </p:sp>
          </p:grpSp>
          <p:grpSp>
            <p:nvGrpSpPr>
              <p:cNvPr id="429" name="Group 3"/>
              <p:cNvGrpSpPr/>
              <p:nvPr/>
            </p:nvGrpSpPr>
            <p:grpSpPr bwMode="auto">
              <a:xfrm>
                <a:off x="5406726" y="1941603"/>
                <a:ext cx="965722" cy="475496"/>
                <a:chOff x="3395787" y="2808815"/>
                <a:chExt cx="1804440" cy="795378"/>
              </a:xfrm>
              <a:solidFill>
                <a:srgbClr val="FFFFFF"/>
              </a:solidFill>
            </p:grpSpPr>
            <p:grpSp>
              <p:nvGrpSpPr>
                <p:cNvPr id="430" name="Group 4"/>
                <p:cNvGrpSpPr/>
                <p:nvPr/>
              </p:nvGrpSpPr>
              <p:grpSpPr>
                <a:xfrm>
                  <a:off x="3395787" y="2808815"/>
                  <a:ext cx="1804440" cy="795378"/>
                  <a:chOff x="4693625" y="3254337"/>
                  <a:chExt cx="3048917" cy="1308187"/>
                </a:xfrm>
                <a:grpFill/>
              </p:grpSpPr>
              <p:sp>
                <p:nvSpPr>
                  <p:cNvPr id="432" name="Rectangle 8"/>
                  <p:cNvSpPr/>
                  <p:nvPr/>
                </p:nvSpPr>
                <p:spPr bwMode="auto">
                  <a:xfrm>
                    <a:off x="4951866" y="3254337"/>
                    <a:ext cx="2514600" cy="1308187"/>
                  </a:xfrm>
                  <a:prstGeom prst="rect">
                    <a:avLst/>
                  </a:prstGeom>
                  <a:solidFill>
                    <a:schemeClr val="bg2"/>
                  </a:solidFill>
                  <a:ln w="28575" cap="flat" cmpd="sng" algn="ctr">
                    <a:solidFill>
                      <a:schemeClr val="bg2">
                        <a:lumMod val="90000"/>
                        <a:lumOff val="10000"/>
                      </a:schemeClr>
                    </a:solid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33" name="Oval 18"/>
                  <p:cNvSpPr/>
                  <p:nvPr/>
                </p:nvSpPr>
                <p:spPr bwMode="auto">
                  <a:xfrm>
                    <a:off x="4693625" y="3254337"/>
                    <a:ext cx="553285" cy="1308187"/>
                  </a:xfrm>
                  <a:prstGeom prst="ellipse">
                    <a:avLst/>
                  </a:prstGeom>
                  <a:solidFill>
                    <a:schemeClr val="bg2">
                      <a:lumMod val="25000"/>
                      <a:lumOff val="75000"/>
                    </a:schemeClr>
                  </a:solidFill>
                  <a:ln w="38100" cap="flat" cmpd="sng" algn="ctr">
                    <a:solidFill>
                      <a:schemeClr val="bg2">
                        <a:lumMod val="90000"/>
                        <a:lumOff val="10000"/>
                      </a:schemeClr>
                    </a:solid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34" name="Oval 31"/>
                  <p:cNvSpPr/>
                  <p:nvPr/>
                </p:nvSpPr>
                <p:spPr bwMode="auto">
                  <a:xfrm>
                    <a:off x="7189256" y="3254337"/>
                    <a:ext cx="553286" cy="1308187"/>
                  </a:xfrm>
                  <a:prstGeom prst="ellipse">
                    <a:avLst/>
                  </a:prstGeom>
                  <a:solidFill>
                    <a:schemeClr val="bg2">
                      <a:lumMod val="25000"/>
                      <a:lumOff val="75000"/>
                    </a:schemeClr>
                  </a:solidFill>
                  <a:ln w="38100" cap="flat" cmpd="sng" algn="ctr">
                    <a:solidFill>
                      <a:schemeClr val="bg2">
                        <a:lumMod val="90000"/>
                        <a:lumOff val="10000"/>
                      </a:schemeClr>
                    </a:solid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grpSp>
            <p:sp>
              <p:nvSpPr>
                <p:cNvPr id="431" name="TextBox 7"/>
                <p:cNvSpPr txBox="1"/>
                <p:nvPr/>
              </p:nvSpPr>
              <p:spPr>
                <a:xfrm>
                  <a:off x="3883599" y="3070084"/>
                  <a:ext cx="895430" cy="370770"/>
                </a:xfrm>
                <a:prstGeom prst="rect">
                  <a:avLst/>
                </a:prstGeom>
                <a:noFill/>
                <a:ln>
                  <a:noFill/>
                </a:ln>
              </p:spPr>
              <p:txBody>
                <a:bodyPr wrap="none" lIns="0" tIns="0" rIns="0" bIns="0">
                  <a:spAutoFit/>
                </a:bodyPr>
                <a:lstStyle/>
                <a:p>
                  <a:pPr algn="ctr" defTabSz="685199">
                    <a:lnSpc>
                      <a:spcPct val="90000"/>
                    </a:lnSpc>
                    <a:spcBef>
                      <a:spcPct val="20000"/>
                    </a:spcBef>
                    <a:buSzPct val="80000"/>
                    <a:defRPr/>
                  </a:pPr>
                  <a:r>
                    <a:rPr lang="en-US" sz="784" kern="0" dirty="0">
                      <a:solidFill>
                        <a:srgbClr val="FFFFFF"/>
                      </a:solidFill>
                      <a:effectLst>
                        <a:outerShdw blurRad="38100" dist="38100" dir="2700000" algn="tl">
                          <a:srgbClr val="000000">
                            <a:alpha val="43137"/>
                          </a:srgbClr>
                        </a:outerShdw>
                      </a:effectLst>
                      <a:latin typeface="Segoe UI Light"/>
                    </a:rPr>
                    <a:t>Customer’s</a:t>
                  </a:r>
                  <a:br>
                    <a:rPr lang="en-US" sz="784" kern="0" dirty="0">
                      <a:solidFill>
                        <a:srgbClr val="FFFFFF"/>
                      </a:solidFill>
                      <a:effectLst>
                        <a:outerShdw blurRad="38100" dist="38100" dir="2700000" algn="tl">
                          <a:srgbClr val="000000">
                            <a:alpha val="43137"/>
                          </a:srgbClr>
                        </a:outerShdw>
                      </a:effectLst>
                      <a:latin typeface="Segoe UI Light"/>
                    </a:rPr>
                  </a:br>
                  <a:r>
                    <a:rPr lang="en-US" sz="784" kern="0" dirty="0">
                      <a:solidFill>
                        <a:srgbClr val="FFFFFF"/>
                      </a:solidFill>
                      <a:effectLst>
                        <a:outerShdw blurRad="38100" dist="38100" dir="2700000" algn="tl">
                          <a:srgbClr val="000000">
                            <a:alpha val="43137"/>
                          </a:srgbClr>
                        </a:outerShdw>
                      </a:effectLst>
                      <a:latin typeface="Segoe UI Light"/>
                    </a:rPr>
                    <a:t>connection</a:t>
                  </a:r>
                </a:p>
              </p:txBody>
            </p:sp>
          </p:grpSp>
          <p:grpSp>
            <p:nvGrpSpPr>
              <p:cNvPr id="6" name="Group 5"/>
              <p:cNvGrpSpPr/>
              <p:nvPr/>
            </p:nvGrpSpPr>
            <p:grpSpPr>
              <a:xfrm>
                <a:off x="5137006" y="2058524"/>
                <a:ext cx="397432" cy="282110"/>
                <a:chOff x="5151718" y="2114036"/>
                <a:chExt cx="203818" cy="282110"/>
              </a:xfrm>
            </p:grpSpPr>
            <p:sp>
              <p:nvSpPr>
                <p:cNvPr id="437" name="Freeform 69"/>
                <p:cNvSpPr/>
                <p:nvPr/>
              </p:nvSpPr>
              <p:spPr bwMode="auto">
                <a:xfrm>
                  <a:off x="5151718" y="2114036"/>
                  <a:ext cx="200583" cy="6858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38" name="Freeform 70"/>
                <p:cNvSpPr/>
                <p:nvPr/>
              </p:nvSpPr>
              <p:spPr bwMode="auto">
                <a:xfrm>
                  <a:off x="5154953" y="2220151"/>
                  <a:ext cx="200583" cy="6858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chemeClr val="accent5"/>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39" name="Freeform 71"/>
                <p:cNvSpPr/>
                <p:nvPr/>
              </p:nvSpPr>
              <p:spPr bwMode="auto">
                <a:xfrm>
                  <a:off x="5154953" y="2330148"/>
                  <a:ext cx="199289" cy="65998"/>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grpSp>
          <p:sp>
            <p:nvSpPr>
              <p:cNvPr id="440" name="Rectangle 49"/>
              <p:cNvSpPr/>
              <p:nvPr/>
            </p:nvSpPr>
            <p:spPr bwMode="auto">
              <a:xfrm>
                <a:off x="4647535" y="1446332"/>
                <a:ext cx="332392" cy="133253"/>
              </a:xfrm>
              <a:prstGeom prst="rect">
                <a:avLst/>
              </a:prstGeom>
              <a:solidFill>
                <a:schemeClr val="accent5"/>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41" name="Rectangle 50"/>
              <p:cNvSpPr/>
              <p:nvPr/>
            </p:nvSpPr>
            <p:spPr bwMode="auto">
              <a:xfrm>
                <a:off x="4647535" y="1612832"/>
                <a:ext cx="332392" cy="133253"/>
              </a:xfrm>
              <a:prstGeom prst="rect">
                <a:avLst/>
              </a:prstGeom>
              <a:solidFill>
                <a:srgbClr val="1589DC"/>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42" name="TextBox 51"/>
              <p:cNvSpPr txBox="1">
                <a:spLocks noChangeArrowheads="1"/>
              </p:cNvSpPr>
              <p:nvPr/>
            </p:nvSpPr>
            <p:spPr bwMode="auto">
              <a:xfrm>
                <a:off x="5032384" y="1464255"/>
                <a:ext cx="1604511" cy="1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anose="020B0600070205080204" pitchFamily="34" charset="-128"/>
                  </a:defRPr>
                </a:lvl1pPr>
                <a:lvl2pPr defTabSz="698500">
                  <a:defRPr>
                    <a:solidFill>
                      <a:schemeClr val="tx1"/>
                    </a:solidFill>
                    <a:latin typeface="Segoe UI" panose="020B0502040204020203" pitchFamily="34" charset="0"/>
                    <a:ea typeface="MS PGothic" panose="020B0600070205080204" pitchFamily="34" charset="-128"/>
                  </a:defRPr>
                </a:lvl2pPr>
                <a:lvl3pPr defTabSz="698500">
                  <a:defRPr>
                    <a:solidFill>
                      <a:schemeClr val="tx1"/>
                    </a:solidFill>
                    <a:latin typeface="Segoe UI" panose="020B0502040204020203" pitchFamily="34" charset="0"/>
                    <a:ea typeface="MS PGothic" panose="020B0600070205080204" pitchFamily="34" charset="-128"/>
                  </a:defRPr>
                </a:lvl3pPr>
                <a:lvl4pPr defTabSz="698500">
                  <a:defRPr>
                    <a:solidFill>
                      <a:schemeClr val="tx1"/>
                    </a:solidFill>
                    <a:latin typeface="Segoe UI" panose="020B0502040204020203" pitchFamily="34" charset="0"/>
                    <a:ea typeface="MS PGothic" panose="020B0600070205080204" pitchFamily="34" charset="-128"/>
                  </a:defRPr>
                </a:lvl4pPr>
                <a:lvl5pPr defTabSz="698500">
                  <a:defRPr>
                    <a:solidFill>
                      <a:schemeClr val="tx1"/>
                    </a:solidFill>
                    <a:latin typeface="Segoe UI" panose="020B0502040204020203" pitchFamily="34" charset="0"/>
                    <a:ea typeface="MS PGothic" panose="020B0600070205080204"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defTabSz="684540">
                  <a:lnSpc>
                    <a:spcPct val="90000"/>
                  </a:lnSpc>
                  <a:spcBef>
                    <a:spcPct val="20000"/>
                  </a:spcBef>
                  <a:buSzPct val="80000"/>
                  <a:defRPr/>
                </a:pPr>
                <a:r>
                  <a:rPr lang="en-US" altLang="en-US" sz="784" kern="0">
                    <a:solidFill>
                      <a:srgbClr val="FFFFFF"/>
                    </a:solidFill>
                    <a:latin typeface="Segoe UI Light"/>
                  </a:rPr>
                  <a:t>Traffic to public IP addresses in Azure</a:t>
                </a:r>
              </a:p>
            </p:txBody>
          </p:sp>
          <p:sp>
            <p:nvSpPr>
              <p:cNvPr id="443" name="TextBox 52"/>
              <p:cNvSpPr txBox="1">
                <a:spLocks noChangeArrowheads="1"/>
              </p:cNvSpPr>
              <p:nvPr/>
            </p:nvSpPr>
            <p:spPr bwMode="auto">
              <a:xfrm>
                <a:off x="5032384" y="1622518"/>
                <a:ext cx="1136734" cy="1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anose="020B0600070205080204" pitchFamily="34" charset="-128"/>
                  </a:defRPr>
                </a:lvl1pPr>
                <a:lvl2pPr defTabSz="698500">
                  <a:defRPr>
                    <a:solidFill>
                      <a:schemeClr val="tx1"/>
                    </a:solidFill>
                    <a:latin typeface="Segoe UI" panose="020B0502040204020203" pitchFamily="34" charset="0"/>
                    <a:ea typeface="MS PGothic" panose="020B0600070205080204" pitchFamily="34" charset="-128"/>
                  </a:defRPr>
                </a:lvl2pPr>
                <a:lvl3pPr defTabSz="698500">
                  <a:defRPr>
                    <a:solidFill>
                      <a:schemeClr val="tx1"/>
                    </a:solidFill>
                    <a:latin typeface="Segoe UI" panose="020B0502040204020203" pitchFamily="34" charset="0"/>
                    <a:ea typeface="MS PGothic" panose="020B0600070205080204" pitchFamily="34" charset="-128"/>
                  </a:defRPr>
                </a:lvl3pPr>
                <a:lvl4pPr defTabSz="698500">
                  <a:defRPr>
                    <a:solidFill>
                      <a:schemeClr val="tx1"/>
                    </a:solidFill>
                    <a:latin typeface="Segoe UI" panose="020B0502040204020203" pitchFamily="34" charset="0"/>
                    <a:ea typeface="MS PGothic" panose="020B0600070205080204" pitchFamily="34" charset="-128"/>
                  </a:defRPr>
                </a:lvl4pPr>
                <a:lvl5pPr defTabSz="698500">
                  <a:defRPr>
                    <a:solidFill>
                      <a:schemeClr val="tx1"/>
                    </a:solidFill>
                    <a:latin typeface="Segoe UI" panose="020B0502040204020203" pitchFamily="34" charset="0"/>
                    <a:ea typeface="MS PGothic" panose="020B0600070205080204"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defTabSz="684540">
                  <a:lnSpc>
                    <a:spcPct val="90000"/>
                  </a:lnSpc>
                  <a:spcBef>
                    <a:spcPct val="20000"/>
                  </a:spcBef>
                  <a:buSzPct val="80000"/>
                  <a:defRPr/>
                </a:pPr>
                <a:r>
                  <a:rPr lang="en-US" altLang="en-US" sz="784" kern="0" dirty="0">
                    <a:solidFill>
                      <a:srgbClr val="FFFFFF"/>
                    </a:solidFill>
                    <a:latin typeface="Segoe UI Light"/>
                  </a:rPr>
                  <a:t>Traffic to Virtual Networks </a:t>
                </a:r>
              </a:p>
            </p:txBody>
          </p:sp>
          <p:sp>
            <p:nvSpPr>
              <p:cNvPr id="444" name="Rectangle 53"/>
              <p:cNvSpPr/>
              <p:nvPr/>
            </p:nvSpPr>
            <p:spPr bwMode="auto">
              <a:xfrm>
                <a:off x="4647535" y="1275504"/>
                <a:ext cx="332392" cy="133253"/>
              </a:xfrm>
              <a:prstGeom prst="rect">
                <a:avLst/>
              </a:prstGeom>
              <a:solidFill>
                <a:srgbClr val="DE3C00"/>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445" name="TextBox 54"/>
              <p:cNvSpPr txBox="1">
                <a:spLocks noChangeArrowheads="1"/>
              </p:cNvSpPr>
              <p:nvPr/>
            </p:nvSpPr>
            <p:spPr bwMode="auto">
              <a:xfrm>
                <a:off x="5032384" y="1297224"/>
                <a:ext cx="2186780" cy="1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anose="020B0600070205080204" pitchFamily="34" charset="-128"/>
                  </a:defRPr>
                </a:lvl1pPr>
                <a:lvl2pPr defTabSz="698500">
                  <a:defRPr>
                    <a:solidFill>
                      <a:schemeClr val="tx1"/>
                    </a:solidFill>
                    <a:latin typeface="Segoe UI" panose="020B0502040204020203" pitchFamily="34" charset="0"/>
                    <a:ea typeface="MS PGothic" panose="020B0600070205080204" pitchFamily="34" charset="-128"/>
                  </a:defRPr>
                </a:lvl2pPr>
                <a:lvl3pPr defTabSz="698500">
                  <a:defRPr>
                    <a:solidFill>
                      <a:schemeClr val="tx1"/>
                    </a:solidFill>
                    <a:latin typeface="Segoe UI" panose="020B0502040204020203" pitchFamily="34" charset="0"/>
                    <a:ea typeface="MS PGothic" panose="020B0600070205080204" pitchFamily="34" charset="-128"/>
                  </a:defRPr>
                </a:lvl3pPr>
                <a:lvl4pPr defTabSz="698500">
                  <a:defRPr>
                    <a:solidFill>
                      <a:schemeClr val="tx1"/>
                    </a:solidFill>
                    <a:latin typeface="Segoe UI" panose="020B0502040204020203" pitchFamily="34" charset="0"/>
                    <a:ea typeface="MS PGothic" panose="020B0600070205080204" pitchFamily="34" charset="-128"/>
                  </a:defRPr>
                </a:lvl4pPr>
                <a:lvl5pPr defTabSz="698500">
                  <a:defRPr>
                    <a:solidFill>
                      <a:schemeClr val="tx1"/>
                    </a:solidFill>
                    <a:latin typeface="Segoe UI" panose="020B0502040204020203" pitchFamily="34" charset="0"/>
                    <a:ea typeface="MS PGothic" panose="020B0600070205080204"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defTabSz="684540">
                  <a:lnSpc>
                    <a:spcPct val="90000"/>
                  </a:lnSpc>
                  <a:spcBef>
                    <a:spcPct val="20000"/>
                  </a:spcBef>
                  <a:buSzPct val="80000"/>
                  <a:defRPr/>
                </a:pPr>
                <a:r>
                  <a:rPr lang="en-US" altLang="en-US" sz="784" kern="0" dirty="0">
                    <a:solidFill>
                      <a:srgbClr val="FFFFFF"/>
                    </a:solidFill>
                    <a:latin typeface="Segoe UI Light"/>
                  </a:rPr>
                  <a:t>Traffic to Office 365 Services and soon CRM Online</a:t>
                </a:r>
              </a:p>
            </p:txBody>
          </p:sp>
          <p:grpSp>
            <p:nvGrpSpPr>
              <p:cNvPr id="7" name="Group 6"/>
              <p:cNvGrpSpPr/>
              <p:nvPr/>
            </p:nvGrpSpPr>
            <p:grpSpPr>
              <a:xfrm>
                <a:off x="6292396" y="2055288"/>
                <a:ext cx="243825" cy="285346"/>
                <a:chOff x="6141487" y="2110800"/>
                <a:chExt cx="221288" cy="285346"/>
              </a:xfrm>
            </p:grpSpPr>
            <p:sp>
              <p:nvSpPr>
                <p:cNvPr id="558" name="Rectangle 557"/>
                <p:cNvSpPr/>
                <p:nvPr/>
              </p:nvSpPr>
              <p:spPr bwMode="auto">
                <a:xfrm>
                  <a:off x="6141487" y="2330148"/>
                  <a:ext cx="219347" cy="65998"/>
                </a:xfrm>
                <a:prstGeom prst="rect">
                  <a:avLst/>
                </a:prstGeom>
                <a:solidFill>
                  <a:srgbClr val="1589DC"/>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1589DC"/>
                    </a:solidFill>
                    <a:latin typeface="Segoe UI Light"/>
                  </a:endParaRPr>
                </a:p>
              </p:txBody>
            </p:sp>
            <p:sp>
              <p:nvSpPr>
                <p:cNvPr id="559" name="Rectangle 558"/>
                <p:cNvSpPr/>
                <p:nvPr/>
              </p:nvSpPr>
              <p:spPr bwMode="auto">
                <a:xfrm>
                  <a:off x="6143428" y="2220151"/>
                  <a:ext cx="219347" cy="69880"/>
                </a:xfrm>
                <a:prstGeom prst="rect">
                  <a:avLst/>
                </a:prstGeom>
                <a:solidFill>
                  <a:schemeClr val="accent5"/>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sp>
              <p:nvSpPr>
                <p:cNvPr id="560" name="Rectangle 559"/>
                <p:cNvSpPr/>
                <p:nvPr/>
              </p:nvSpPr>
              <p:spPr bwMode="auto">
                <a:xfrm>
                  <a:off x="6141487" y="2110800"/>
                  <a:ext cx="219347" cy="69880"/>
                </a:xfrm>
                <a:prstGeom prst="rect">
                  <a:avLst/>
                </a:prstGeom>
                <a:solidFill>
                  <a:srgbClr val="DE3C00"/>
                </a:solidFill>
                <a:ln w="10795" cap="flat" cmpd="sng" algn="ctr">
                  <a:noFill/>
                  <a:prstDash val="solid"/>
                  <a:headEnd type="none" w="med" len="med"/>
                  <a:tailEnd type="none" w="med" len="med"/>
                </a:ln>
                <a:effectLst/>
              </p:spPr>
              <p:txBody>
                <a:bodyPr lIns="134391" tIns="107513" rIns="134391" bIns="107513"/>
                <a:lstStyle/>
                <a:p>
                  <a:pPr algn="ctr" defTabSz="671675">
                    <a:lnSpc>
                      <a:spcPct val="90000"/>
                    </a:lnSpc>
                    <a:defRPr/>
                  </a:pPr>
                  <a:endParaRPr lang="en-US" sz="784" kern="0" spc="-37" dirty="0">
                    <a:solidFill>
                      <a:srgbClr val="FFFFFF"/>
                    </a:solidFill>
                    <a:latin typeface="Segoe UI Light"/>
                  </a:endParaRPr>
                </a:p>
              </p:txBody>
            </p:sp>
          </p:grpSp>
          <p:sp>
            <p:nvSpPr>
              <p:cNvPr id="561" name="Rectangle 560"/>
              <p:cNvSpPr/>
              <p:nvPr/>
            </p:nvSpPr>
            <p:spPr bwMode="auto">
              <a:xfrm>
                <a:off x="6536221" y="1928578"/>
                <a:ext cx="648715" cy="536109"/>
              </a:xfrm>
              <a:prstGeom prst="rect">
                <a:avLst/>
              </a:prstGeom>
              <a:solidFill>
                <a:srgbClr val="002050"/>
              </a:solidFill>
              <a:ln w="28575" cap="flat" cmpd="sng" algn="ctr">
                <a:solidFill>
                  <a:schemeClr val="bg2">
                    <a:lumMod val="75000"/>
                    <a:lumOff val="25000"/>
                  </a:schemeClr>
                </a:solidFill>
                <a:prstDash val="solid"/>
                <a:headEnd type="none" w="med" len="med"/>
                <a:tailEnd type="none" w="med" len="med"/>
              </a:ln>
              <a:effectLst/>
            </p:spPr>
            <p:txBody>
              <a:bodyPr lIns="134391" tIns="107513" rIns="134391" bIns="107513" anchor="ctr"/>
              <a:lstStyle/>
              <a:p>
                <a:pPr algn="ctr" defTabSz="671675">
                  <a:lnSpc>
                    <a:spcPct val="90000"/>
                  </a:lnSpc>
                  <a:defRPr/>
                </a:pPr>
                <a:r>
                  <a:rPr lang="en-US" sz="784" kern="0" spc="-37" dirty="0">
                    <a:solidFill>
                      <a:srgbClr val="FFFFFF"/>
                    </a:solidFill>
                    <a:latin typeface="Segoe UI Light"/>
                  </a:rPr>
                  <a:t>Microsoft Edge</a:t>
                </a:r>
                <a:endParaRPr lang="en-US" sz="784" kern="0" spc="-37" dirty="0">
                  <a:solidFill>
                    <a:srgbClr val="FFFFFF"/>
                  </a:solidFill>
                  <a:effectLst>
                    <a:outerShdw blurRad="38100" dist="38100" dir="2700000" algn="tl">
                      <a:srgbClr val="000000">
                        <a:alpha val="43137"/>
                      </a:srgbClr>
                    </a:outerShdw>
                  </a:effectLst>
                  <a:latin typeface="Segoe UI Light"/>
                </a:endParaRPr>
              </a:p>
            </p:txBody>
          </p:sp>
          <p:sp>
            <p:nvSpPr>
              <p:cNvPr id="435" name="Rectangle 434"/>
              <p:cNvSpPr/>
              <p:nvPr/>
            </p:nvSpPr>
            <p:spPr bwMode="auto">
              <a:xfrm>
                <a:off x="4522904" y="1904404"/>
                <a:ext cx="620619" cy="536109"/>
              </a:xfrm>
              <a:prstGeom prst="rect">
                <a:avLst/>
              </a:prstGeom>
              <a:noFill/>
              <a:ln w="28575" cap="flat" cmpd="sng" algn="ctr">
                <a:solidFill>
                  <a:schemeClr val="accent3"/>
                </a:solidFill>
                <a:prstDash val="solid"/>
                <a:headEnd type="none" w="med" len="med"/>
                <a:tailEnd type="none" w="med" len="med"/>
              </a:ln>
              <a:effectLst/>
            </p:spPr>
            <p:txBody>
              <a:bodyPr lIns="134391" tIns="107513" rIns="134391" bIns="107513" anchor="ctr"/>
              <a:lstStyle/>
              <a:p>
                <a:pPr algn="ctr" defTabSz="671675">
                  <a:lnSpc>
                    <a:spcPct val="90000"/>
                  </a:lnSpc>
                  <a:defRPr/>
                </a:pPr>
                <a:r>
                  <a:rPr lang="en-US" sz="784" kern="0" spc="-37" dirty="0">
                    <a:solidFill>
                      <a:srgbClr val="FFFFFF"/>
                    </a:solidFill>
                    <a:latin typeface="Segoe UI Light"/>
                  </a:rPr>
                  <a:t>Partner Edge</a:t>
                </a:r>
                <a:endParaRPr lang="en-US" sz="784" kern="0" spc="-37" dirty="0">
                  <a:solidFill>
                    <a:srgbClr val="FFFFFF"/>
                  </a:solidFill>
                  <a:effectLst>
                    <a:outerShdw blurRad="38100" dist="38100" dir="2700000" algn="tl">
                      <a:srgbClr val="000000">
                        <a:alpha val="43137"/>
                      </a:srgbClr>
                    </a:outerShdw>
                  </a:effectLst>
                  <a:latin typeface="Segoe UI Light"/>
                </a:endParaRPr>
              </a:p>
            </p:txBody>
          </p:sp>
          <p:pic>
            <p:nvPicPr>
              <p:cNvPr id="597" name="Picture 596"/>
              <p:cNvPicPr>
                <a:picLocks noChangeAspect="1"/>
              </p:cNvPicPr>
              <p:nvPr/>
            </p:nvPicPr>
            <p:blipFill>
              <a:blip r:embed="rId7">
                <a:biLevel thresh="25000"/>
              </a:blip>
              <a:stretch>
                <a:fillRect/>
              </a:stretch>
            </p:blipFill>
            <p:spPr>
              <a:xfrm>
                <a:off x="2216246" y="1123437"/>
                <a:ext cx="291976" cy="292202"/>
              </a:xfrm>
              <a:prstGeom prst="rect">
                <a:avLst/>
              </a:prstGeom>
            </p:spPr>
          </p:pic>
          <p:pic>
            <p:nvPicPr>
              <p:cNvPr id="645" name="Picture 644"/>
              <p:cNvPicPr>
                <a:picLocks noChangeAspect="1"/>
              </p:cNvPicPr>
              <p:nvPr/>
            </p:nvPicPr>
            <p:blipFill>
              <a:blip r:embed="rId7">
                <a:biLevel thresh="25000"/>
              </a:blip>
              <a:stretch>
                <a:fillRect/>
              </a:stretch>
            </p:blipFill>
            <p:spPr>
              <a:xfrm>
                <a:off x="2216246" y="1597618"/>
                <a:ext cx="291976" cy="292202"/>
              </a:xfrm>
              <a:prstGeom prst="rect">
                <a:avLst/>
              </a:prstGeom>
            </p:spPr>
          </p:pic>
          <p:pic>
            <p:nvPicPr>
              <p:cNvPr id="646" name="Picture 645"/>
              <p:cNvPicPr>
                <a:picLocks noChangeAspect="1"/>
              </p:cNvPicPr>
              <p:nvPr/>
            </p:nvPicPr>
            <p:blipFill>
              <a:blip r:embed="rId7">
                <a:biLevel thresh="25000"/>
              </a:blip>
              <a:stretch>
                <a:fillRect/>
              </a:stretch>
            </p:blipFill>
            <p:spPr>
              <a:xfrm>
                <a:off x="2216246" y="2282714"/>
                <a:ext cx="291976" cy="292202"/>
              </a:xfrm>
              <a:prstGeom prst="rect">
                <a:avLst/>
              </a:prstGeom>
            </p:spPr>
          </p:pic>
          <p:pic>
            <p:nvPicPr>
              <p:cNvPr id="647" name="Picture 646"/>
              <p:cNvPicPr>
                <a:picLocks noChangeAspect="1"/>
              </p:cNvPicPr>
              <p:nvPr/>
            </p:nvPicPr>
            <p:blipFill>
              <a:blip r:embed="rId7">
                <a:biLevel thresh="25000"/>
              </a:blip>
              <a:stretch>
                <a:fillRect/>
              </a:stretch>
            </p:blipFill>
            <p:spPr>
              <a:xfrm>
                <a:off x="2216246" y="2739815"/>
                <a:ext cx="291976" cy="292202"/>
              </a:xfrm>
              <a:prstGeom prst="rect">
                <a:avLst/>
              </a:prstGeom>
            </p:spPr>
          </p:pic>
          <p:cxnSp>
            <p:nvCxnSpPr>
              <p:cNvPr id="12" name="Straight Arrow Connector 11"/>
              <p:cNvCxnSpPr>
                <a:stCxn id="1187" idx="8"/>
                <a:endCxn id="435" idx="1"/>
              </p:cNvCxnSpPr>
              <p:nvPr/>
            </p:nvCxnSpPr>
            <p:spPr>
              <a:xfrm flipV="1">
                <a:off x="3891439" y="2172459"/>
                <a:ext cx="631465" cy="1710"/>
              </a:xfrm>
              <a:prstGeom prst="straightConnector1">
                <a:avLst/>
              </a:prstGeom>
              <a:ln w="38100">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nector: Elbow 15"/>
              <p:cNvCxnSpPr>
                <a:stCxn id="597" idx="3"/>
                <a:endCxn id="1187" idx="2"/>
              </p:cNvCxnSpPr>
              <p:nvPr/>
            </p:nvCxnSpPr>
            <p:spPr>
              <a:xfrm>
                <a:off x="2508222" y="1269538"/>
                <a:ext cx="679603" cy="979325"/>
              </a:xfrm>
              <a:prstGeom prst="bentConnector3">
                <a:avLst>
                  <a:gd name="adj1" fmla="val 53395"/>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9" name="Connector: Elbow 648"/>
              <p:cNvCxnSpPr>
                <a:stCxn id="645" idx="3"/>
                <a:endCxn id="1187" idx="2"/>
              </p:cNvCxnSpPr>
              <p:nvPr/>
            </p:nvCxnSpPr>
            <p:spPr>
              <a:xfrm>
                <a:off x="2508222" y="1743719"/>
                <a:ext cx="679603" cy="505144"/>
              </a:xfrm>
              <a:prstGeom prst="bentConnector3">
                <a:avLst>
                  <a:gd name="adj1" fmla="val 53395"/>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0" name="Connector: Elbow 649"/>
              <p:cNvCxnSpPr>
                <a:stCxn id="646" idx="3"/>
                <a:endCxn id="1187" idx="2"/>
              </p:cNvCxnSpPr>
              <p:nvPr/>
            </p:nvCxnSpPr>
            <p:spPr>
              <a:xfrm flipV="1">
                <a:off x="2508222" y="2248863"/>
                <a:ext cx="679603" cy="179952"/>
              </a:xfrm>
              <a:prstGeom prst="bentConnector3">
                <a:avLst>
                  <a:gd name="adj1" fmla="val 52896"/>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1" name="Connector: Elbow 650"/>
              <p:cNvCxnSpPr>
                <a:stCxn id="647" idx="3"/>
                <a:endCxn id="1187" idx="2"/>
              </p:cNvCxnSpPr>
              <p:nvPr/>
            </p:nvCxnSpPr>
            <p:spPr>
              <a:xfrm flipV="1">
                <a:off x="2508222" y="2248863"/>
                <a:ext cx="679603" cy="637053"/>
              </a:xfrm>
              <a:prstGeom prst="bentConnector3">
                <a:avLst>
                  <a:gd name="adj1" fmla="val 52896"/>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5" name="Rectangle 1384"/>
              <p:cNvSpPr/>
              <p:nvPr/>
            </p:nvSpPr>
            <p:spPr>
              <a:xfrm>
                <a:off x="3062593" y="2344041"/>
                <a:ext cx="1025695" cy="282459"/>
              </a:xfrm>
              <a:prstGeom prst="rect">
                <a:avLst/>
              </a:prstGeom>
            </p:spPr>
            <p:txBody>
              <a:bodyPr wrap="none">
                <a:spAutoFit/>
              </a:bodyPr>
              <a:lstStyle/>
              <a:p>
                <a:pPr algn="ctr" defTabSz="896125">
                  <a:defRPr/>
                </a:pPr>
                <a:r>
                  <a:rPr lang="en-US" sz="1175" b="1" kern="0" dirty="0">
                    <a:solidFill>
                      <a:srgbClr val="FFFFFF"/>
                    </a:solidFill>
                    <a:latin typeface="Segoe UI Light"/>
                  </a:rPr>
                  <a:t>Private WAN</a:t>
                </a:r>
              </a:p>
            </p:txBody>
          </p:sp>
          <p:pic>
            <p:nvPicPr>
              <p:cNvPr id="735" name="Picture 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35423" y="209614"/>
                <a:ext cx="489967" cy="48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37" name="Rectangle 736"/>
          <p:cNvSpPr/>
          <p:nvPr/>
        </p:nvSpPr>
        <p:spPr>
          <a:xfrm>
            <a:off x="44324" y="2448119"/>
            <a:ext cx="1034112" cy="522890"/>
          </a:xfrm>
          <a:prstGeom prst="rect">
            <a:avLst/>
          </a:prstGeom>
          <a:ln>
            <a:noFill/>
          </a:ln>
        </p:spPr>
        <p:txBody>
          <a:bodyPr wrap="none">
            <a:spAutoFit/>
          </a:bodyPr>
          <a:lstStyle/>
          <a:p>
            <a:pPr algn="ctr" defTabSz="896125">
              <a:defRPr/>
            </a:pPr>
            <a:r>
              <a:rPr lang="en-US" sz="1371" b="1" kern="0" dirty="0">
                <a:solidFill>
                  <a:srgbClr val="FFFFFF"/>
                </a:solidFill>
                <a:latin typeface="Segoe UI"/>
              </a:rPr>
              <a:t>Corporate</a:t>
            </a:r>
          </a:p>
          <a:p>
            <a:pPr algn="ctr" defTabSz="896125">
              <a:defRPr/>
            </a:pPr>
            <a:r>
              <a:rPr lang="en-US" sz="1371" b="1" kern="0" dirty="0">
                <a:solidFill>
                  <a:srgbClr val="FFFFFF"/>
                </a:solidFill>
                <a:latin typeface="Segoe UI"/>
              </a:rPr>
              <a:t>Network</a:t>
            </a:r>
          </a:p>
        </p:txBody>
      </p:sp>
      <p:grpSp>
        <p:nvGrpSpPr>
          <p:cNvPr id="2" name="Group 1"/>
          <p:cNvGrpSpPr/>
          <p:nvPr/>
        </p:nvGrpSpPr>
        <p:grpSpPr>
          <a:xfrm>
            <a:off x="7043442" y="1303888"/>
            <a:ext cx="5078296" cy="1711376"/>
            <a:chOff x="7184936" y="1367863"/>
            <a:chExt cx="5181522" cy="1746163"/>
          </a:xfrm>
        </p:grpSpPr>
        <p:grpSp>
          <p:nvGrpSpPr>
            <p:cNvPr id="1450" name="Group 1449"/>
            <p:cNvGrpSpPr/>
            <p:nvPr/>
          </p:nvGrpSpPr>
          <p:grpSpPr>
            <a:xfrm>
              <a:off x="7184936" y="1367863"/>
              <a:ext cx="5181522" cy="1746163"/>
              <a:chOff x="7184936" y="1367863"/>
              <a:chExt cx="5181522" cy="1746163"/>
            </a:xfrm>
          </p:grpSpPr>
          <p:cxnSp>
            <p:nvCxnSpPr>
              <p:cNvPr id="728" name="Connector: Elbow 727"/>
              <p:cNvCxnSpPr>
                <a:stCxn id="561" idx="3"/>
                <a:endCxn id="693" idx="1"/>
              </p:cNvCxnSpPr>
              <p:nvPr/>
            </p:nvCxnSpPr>
            <p:spPr>
              <a:xfrm>
                <a:off x="7184936" y="2196633"/>
                <a:ext cx="592632" cy="1159"/>
              </a:xfrm>
              <a:prstGeom prst="bentConnector3">
                <a:avLst>
                  <a:gd name="adj1" fmla="val 50000"/>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48" name="Group 1447"/>
              <p:cNvGrpSpPr/>
              <p:nvPr/>
            </p:nvGrpSpPr>
            <p:grpSpPr>
              <a:xfrm>
                <a:off x="7777568" y="1367863"/>
                <a:ext cx="4588890" cy="1746163"/>
                <a:chOff x="7777568" y="1367863"/>
                <a:chExt cx="4588890" cy="1746163"/>
              </a:xfrm>
            </p:grpSpPr>
            <p:sp>
              <p:nvSpPr>
                <p:cNvPr id="467" name="Freeform 128"/>
                <p:cNvSpPr>
                  <a:spLocks noChangeAspect="1"/>
                </p:cNvSpPr>
                <p:nvPr/>
              </p:nvSpPr>
              <p:spPr bwMode="black">
                <a:xfrm>
                  <a:off x="7970585" y="1367863"/>
                  <a:ext cx="2873219" cy="1587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tx1">
                      <a:alpha val="50196"/>
                    </a:schemeClr>
                  </a:solidFill>
                </a:ln>
                <a:extLst/>
              </p:spPr>
              <p:txBody>
                <a:bodyPr vert="horz" wrap="square" lIns="89618" tIns="44808" rIns="89618" bIns="44808" numCol="1" anchor="t" anchorCtr="0" compatLnSpc="1">
                  <a:prstTxWarp prst="textNoShape">
                    <a:avLst/>
                  </a:prstTxWarp>
                </a:bodyPr>
                <a:lstStyle/>
                <a:p>
                  <a:pPr defTabSz="896125">
                    <a:defRPr/>
                  </a:pPr>
                  <a:endParaRPr lang="en-US" sz="1765" kern="0" dirty="0">
                    <a:solidFill>
                      <a:srgbClr val="FFFFFF"/>
                    </a:solidFill>
                    <a:latin typeface="Segoe UI"/>
                  </a:endParaRPr>
                </a:p>
              </p:txBody>
            </p:sp>
            <p:sp>
              <p:nvSpPr>
                <p:cNvPr id="10" name="Rectangle 9"/>
                <p:cNvSpPr/>
                <p:nvPr/>
              </p:nvSpPr>
              <p:spPr>
                <a:xfrm>
                  <a:off x="8071643" y="1535503"/>
                  <a:ext cx="4294815" cy="246287"/>
                </a:xfrm>
                <a:prstGeom prst="rect">
                  <a:avLst/>
                </a:prstGeom>
              </p:spPr>
              <p:txBody>
                <a:bodyPr wrap="square">
                  <a:spAutoFit/>
                </a:bodyPr>
                <a:lstStyle/>
                <a:p>
                  <a:pPr defTabSz="896214"/>
                  <a:r>
                    <a:rPr lang="en-US" sz="980" kern="0" dirty="0">
                      <a:solidFill>
                        <a:srgbClr val="FFFFFF"/>
                      </a:solidFill>
                      <a:latin typeface="Segoe UI Light"/>
                    </a:rPr>
                    <a:t>Scale-out SDN services (WAN, DDOS, Load Balancer, Virtual Networks, ACLs)</a:t>
                  </a:r>
                </a:p>
              </p:txBody>
            </p:sp>
            <p:grpSp>
              <p:nvGrpSpPr>
                <p:cNvPr id="48" name="Group 47"/>
                <p:cNvGrpSpPr/>
                <p:nvPr/>
              </p:nvGrpSpPr>
              <p:grpSpPr>
                <a:xfrm>
                  <a:off x="8071643" y="1780619"/>
                  <a:ext cx="1570570" cy="954875"/>
                  <a:chOff x="5472227" y="4679477"/>
                  <a:chExt cx="1570570" cy="954875"/>
                </a:xfrm>
              </p:grpSpPr>
              <p:sp>
                <p:nvSpPr>
                  <p:cNvPr id="571" name="Rounded Rectangle 75"/>
                  <p:cNvSpPr/>
                  <p:nvPr/>
                </p:nvSpPr>
                <p:spPr>
                  <a:xfrm>
                    <a:off x="5564858" y="4679477"/>
                    <a:ext cx="1477939" cy="954875"/>
                  </a:xfrm>
                  <a:prstGeom prst="roundRect">
                    <a:avLst>
                      <a:gd name="adj" fmla="val 3156"/>
                    </a:avLst>
                  </a:prstGeom>
                  <a:noFill/>
                  <a:ln w="25400" cap="flat" cmpd="sng" algn="ctr">
                    <a:solidFill>
                      <a:srgbClr val="00B0F0"/>
                    </a:solidFill>
                    <a:prstDash val="sysDot"/>
                  </a:ln>
                  <a:effectLst/>
                </p:spPr>
                <p:txBody>
                  <a:bodyPr rtlCol="0" anchor="ctr"/>
                  <a:lstStyle/>
                  <a:p>
                    <a:pPr algn="ctr" defTabSz="895947">
                      <a:defRPr/>
                    </a:pPr>
                    <a:endParaRPr lang="en-US" sz="784" kern="0" dirty="0">
                      <a:solidFill>
                        <a:sysClr val="windowText" lastClr="000000"/>
                      </a:solidFill>
                      <a:latin typeface="Segoe UI Light"/>
                    </a:endParaRPr>
                  </a:p>
                </p:txBody>
              </p:sp>
              <p:grpSp>
                <p:nvGrpSpPr>
                  <p:cNvPr id="47" name="Group 46"/>
                  <p:cNvGrpSpPr/>
                  <p:nvPr/>
                </p:nvGrpSpPr>
                <p:grpSpPr>
                  <a:xfrm>
                    <a:off x="5472227" y="4813078"/>
                    <a:ext cx="1193134" cy="692643"/>
                    <a:chOff x="5472227" y="4811692"/>
                    <a:chExt cx="1193134" cy="692643"/>
                  </a:xfrm>
                </p:grpSpPr>
                <p:grpSp>
                  <p:nvGrpSpPr>
                    <p:cNvPr id="38" name="Group 37"/>
                    <p:cNvGrpSpPr/>
                    <p:nvPr/>
                  </p:nvGrpSpPr>
                  <p:grpSpPr>
                    <a:xfrm>
                      <a:off x="5472227" y="4811692"/>
                      <a:ext cx="804044" cy="677470"/>
                      <a:chOff x="5472227" y="4811692"/>
                      <a:chExt cx="804044" cy="677470"/>
                    </a:xfrm>
                  </p:grpSpPr>
                  <p:pic>
                    <p:nvPicPr>
                      <p:cNvPr id="632" name="Picture 6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5717424" y="4863706"/>
                        <a:ext cx="313650" cy="209621"/>
                      </a:xfrm>
                      <a:prstGeom prst="rect">
                        <a:avLst/>
                      </a:prstGeom>
                    </p:spPr>
                  </p:pic>
                  <p:sp>
                    <p:nvSpPr>
                      <p:cNvPr id="635" name="TextBox 124"/>
                      <p:cNvSpPr txBox="1"/>
                      <p:nvPr/>
                    </p:nvSpPr>
                    <p:spPr>
                      <a:xfrm>
                        <a:off x="5472227" y="5125877"/>
                        <a:ext cx="804044" cy="363285"/>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Load Balancing</a:t>
                        </a:r>
                      </a:p>
                    </p:txBody>
                  </p:sp>
                </p:grpSp>
                <p:grpSp>
                  <p:nvGrpSpPr>
                    <p:cNvPr id="37" name="Group 36"/>
                    <p:cNvGrpSpPr/>
                    <p:nvPr/>
                  </p:nvGrpSpPr>
                  <p:grpSpPr>
                    <a:xfrm>
                      <a:off x="5991856" y="4811692"/>
                      <a:ext cx="673505" cy="692643"/>
                      <a:chOff x="6115651" y="4827253"/>
                      <a:chExt cx="673505" cy="692643"/>
                    </a:xfrm>
                  </p:grpSpPr>
                  <p:pic>
                    <p:nvPicPr>
                      <p:cNvPr id="636" name="Picture 63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6200000">
                        <a:off x="6274304" y="4908715"/>
                        <a:ext cx="356198" cy="193273"/>
                      </a:xfrm>
                      <a:prstGeom prst="rect">
                        <a:avLst/>
                      </a:prstGeom>
                    </p:spPr>
                  </p:pic>
                  <p:sp>
                    <p:nvSpPr>
                      <p:cNvPr id="637" name="TextBox 124"/>
                      <p:cNvSpPr txBox="1"/>
                      <p:nvPr/>
                    </p:nvSpPr>
                    <p:spPr>
                      <a:xfrm>
                        <a:off x="6115651" y="5156611"/>
                        <a:ext cx="673505" cy="363285"/>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Auto</a:t>
                        </a:r>
                      </a:p>
                      <a:p>
                        <a:pPr algn="ctr" defTabSz="914100">
                          <a:defRPr/>
                        </a:pPr>
                        <a:r>
                          <a:rPr lang="en-US" sz="784" dirty="0">
                            <a:solidFill>
                              <a:srgbClr val="FFFFFF"/>
                            </a:solidFill>
                            <a:latin typeface="Segoe UI Light"/>
                          </a:rPr>
                          <a:t>Scaling</a:t>
                        </a:r>
                      </a:p>
                    </p:txBody>
                  </p:sp>
                </p:grpSp>
              </p:grpSp>
            </p:grpSp>
            <p:grpSp>
              <p:nvGrpSpPr>
                <p:cNvPr id="46" name="Group 45"/>
                <p:cNvGrpSpPr/>
                <p:nvPr/>
              </p:nvGrpSpPr>
              <p:grpSpPr>
                <a:xfrm>
                  <a:off x="9565833" y="1789419"/>
                  <a:ext cx="1536270" cy="954875"/>
                  <a:chOff x="7680876" y="4665294"/>
                  <a:chExt cx="1536270" cy="954875"/>
                </a:xfrm>
              </p:grpSpPr>
              <p:grpSp>
                <p:nvGrpSpPr>
                  <p:cNvPr id="43" name="Group 42"/>
                  <p:cNvGrpSpPr/>
                  <p:nvPr/>
                </p:nvGrpSpPr>
                <p:grpSpPr>
                  <a:xfrm>
                    <a:off x="7680876" y="4824751"/>
                    <a:ext cx="1536270" cy="640931"/>
                    <a:chOff x="7680876" y="4796748"/>
                    <a:chExt cx="1536270" cy="640931"/>
                  </a:xfrm>
                </p:grpSpPr>
                <p:grpSp>
                  <p:nvGrpSpPr>
                    <p:cNvPr id="41" name="Group 40"/>
                    <p:cNvGrpSpPr/>
                    <p:nvPr/>
                  </p:nvGrpSpPr>
                  <p:grpSpPr>
                    <a:xfrm>
                      <a:off x="8504602" y="4796748"/>
                      <a:ext cx="712544" cy="640931"/>
                      <a:chOff x="8504602" y="4823160"/>
                      <a:chExt cx="712544" cy="640931"/>
                    </a:xfrm>
                  </p:grpSpPr>
                  <p:pic>
                    <p:nvPicPr>
                      <p:cNvPr id="638" name="Picture 63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693841" y="4823160"/>
                        <a:ext cx="334066" cy="353067"/>
                      </a:xfrm>
                      <a:prstGeom prst="rect">
                        <a:avLst/>
                      </a:prstGeom>
                    </p:spPr>
                  </p:pic>
                  <p:sp>
                    <p:nvSpPr>
                      <p:cNvPr id="639" name="TextBox 124"/>
                      <p:cNvSpPr txBox="1"/>
                      <p:nvPr/>
                    </p:nvSpPr>
                    <p:spPr>
                      <a:xfrm>
                        <a:off x="8504602" y="5100806"/>
                        <a:ext cx="712544" cy="363285"/>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SQL</a:t>
                        </a:r>
                      </a:p>
                      <a:p>
                        <a:pPr algn="ctr" defTabSz="914100">
                          <a:defRPr/>
                        </a:pPr>
                        <a:r>
                          <a:rPr lang="en-US" sz="784" dirty="0">
                            <a:solidFill>
                              <a:srgbClr val="FFFFFF"/>
                            </a:solidFill>
                            <a:latin typeface="Segoe UI Light"/>
                          </a:rPr>
                          <a:t>Azure</a:t>
                        </a:r>
                      </a:p>
                    </p:txBody>
                  </p:sp>
                </p:grpSp>
                <p:grpSp>
                  <p:nvGrpSpPr>
                    <p:cNvPr id="39" name="Group 38"/>
                    <p:cNvGrpSpPr/>
                    <p:nvPr/>
                  </p:nvGrpSpPr>
                  <p:grpSpPr>
                    <a:xfrm>
                      <a:off x="7680876" y="4796748"/>
                      <a:ext cx="1060402" cy="636769"/>
                      <a:chOff x="7626651" y="4811012"/>
                      <a:chExt cx="1060402" cy="636769"/>
                    </a:xfrm>
                  </p:grpSpPr>
                  <p:pic>
                    <p:nvPicPr>
                      <p:cNvPr id="640" name="Picture 6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031587" y="4811012"/>
                        <a:ext cx="250531" cy="316773"/>
                      </a:xfrm>
                      <a:prstGeom prst="rect">
                        <a:avLst/>
                      </a:prstGeom>
                    </p:spPr>
                  </p:pic>
                  <p:sp>
                    <p:nvSpPr>
                      <p:cNvPr id="641" name="TextBox 124"/>
                      <p:cNvSpPr txBox="1"/>
                      <p:nvPr/>
                    </p:nvSpPr>
                    <p:spPr>
                      <a:xfrm>
                        <a:off x="7626651" y="5084497"/>
                        <a:ext cx="1060402" cy="363284"/>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Analytics</a:t>
                        </a:r>
                      </a:p>
                      <a:p>
                        <a:pPr algn="ctr" defTabSz="914100">
                          <a:defRPr/>
                        </a:pPr>
                        <a:r>
                          <a:rPr lang="en-US" sz="784" dirty="0">
                            <a:solidFill>
                              <a:srgbClr val="FFFFFF"/>
                            </a:solidFill>
                            <a:latin typeface="Segoe UI Light"/>
                          </a:rPr>
                          <a:t>&amp; Reporting</a:t>
                        </a:r>
                      </a:p>
                    </p:txBody>
                  </p:sp>
                </p:grpSp>
              </p:grpSp>
              <p:sp>
                <p:nvSpPr>
                  <p:cNvPr id="692" name="Rounded Rectangle 75"/>
                  <p:cNvSpPr/>
                  <p:nvPr/>
                </p:nvSpPr>
                <p:spPr>
                  <a:xfrm>
                    <a:off x="7831630" y="4665294"/>
                    <a:ext cx="1357544" cy="954875"/>
                  </a:xfrm>
                  <a:prstGeom prst="roundRect">
                    <a:avLst>
                      <a:gd name="adj" fmla="val 3156"/>
                    </a:avLst>
                  </a:prstGeom>
                  <a:noFill/>
                  <a:ln w="25400" cap="flat" cmpd="sng" algn="ctr">
                    <a:solidFill>
                      <a:srgbClr val="00B0F0"/>
                    </a:solidFill>
                    <a:prstDash val="sysDot"/>
                  </a:ln>
                  <a:effectLst/>
                </p:spPr>
                <p:txBody>
                  <a:bodyPr rtlCol="0" anchor="ctr"/>
                  <a:lstStyle/>
                  <a:p>
                    <a:pPr algn="ctr" defTabSz="895947">
                      <a:defRPr/>
                    </a:pPr>
                    <a:endParaRPr lang="en-US" sz="784" kern="0" dirty="0">
                      <a:solidFill>
                        <a:sysClr val="windowText" lastClr="000000"/>
                      </a:solidFill>
                      <a:latin typeface="Segoe UI Light"/>
                    </a:endParaRPr>
                  </a:p>
                </p:txBody>
              </p:sp>
            </p:grpSp>
            <p:pic>
              <p:nvPicPr>
                <p:cNvPr id="693" name="Picture 692"/>
                <p:cNvPicPr>
                  <a:picLocks noChangeAspect="1"/>
                </p:cNvPicPr>
                <p:nvPr/>
              </p:nvPicPr>
              <p:blipFill>
                <a:blip r:embed="rId7">
                  <a:biLevel thresh="25000"/>
                </a:blip>
                <a:stretch>
                  <a:fillRect/>
                </a:stretch>
              </p:blipFill>
              <p:spPr>
                <a:xfrm>
                  <a:off x="7777568" y="2035637"/>
                  <a:ext cx="324058" cy="324309"/>
                </a:xfrm>
                <a:prstGeom prst="rect">
                  <a:avLst/>
                </a:prstGeom>
              </p:spPr>
            </p:pic>
            <p:sp>
              <p:nvSpPr>
                <p:cNvPr id="734" name="TextBox 733"/>
                <p:cNvSpPr txBox="1"/>
                <p:nvPr/>
              </p:nvSpPr>
              <p:spPr>
                <a:xfrm>
                  <a:off x="8171631" y="2620880"/>
                  <a:ext cx="2199295" cy="493146"/>
                </a:xfrm>
                <a:prstGeom prst="rect">
                  <a:avLst/>
                </a:prstGeom>
                <a:noFill/>
              </p:spPr>
              <p:txBody>
                <a:bodyPr wrap="none" lIns="179237" tIns="143389" rIns="179237" bIns="143389" rtlCol="0">
                  <a:spAutoFit/>
                </a:bodyPr>
                <a:lstStyle/>
                <a:p>
                  <a:pPr defTabSz="896214">
                    <a:lnSpc>
                      <a:spcPct val="90000"/>
                    </a:lnSpc>
                    <a:spcAft>
                      <a:spcPts val="588"/>
                    </a:spcAft>
                  </a:pPr>
                  <a:r>
                    <a:rPr lang="en-US" sz="1371" b="1" kern="0" dirty="0">
                      <a:gradFill>
                        <a:gsLst>
                          <a:gs pos="2917">
                            <a:srgbClr val="FFFFFF"/>
                          </a:gs>
                          <a:gs pos="30000">
                            <a:srgbClr val="FFFFFF"/>
                          </a:gs>
                        </a:gsLst>
                        <a:lin ang="5400000" scaled="0"/>
                      </a:gradFill>
                      <a:latin typeface="Segoe UI"/>
                    </a:rPr>
                    <a:t>Azure Public Services</a:t>
                  </a:r>
                </a:p>
              </p:txBody>
            </p:sp>
          </p:grpSp>
        </p:grpSp>
        <p:grpSp>
          <p:nvGrpSpPr>
            <p:cNvPr id="701" name="Group 700"/>
            <p:cNvGrpSpPr/>
            <p:nvPr/>
          </p:nvGrpSpPr>
          <p:grpSpPr>
            <a:xfrm>
              <a:off x="9055338" y="1939239"/>
              <a:ext cx="580072" cy="620678"/>
              <a:chOff x="5670577" y="1747023"/>
              <a:chExt cx="689790" cy="738077"/>
            </a:xfrm>
          </p:grpSpPr>
          <p:pic>
            <p:nvPicPr>
              <p:cNvPr id="702" name="Picture 70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849159" y="1747023"/>
                <a:ext cx="332627" cy="330453"/>
              </a:xfrm>
              <a:prstGeom prst="rect">
                <a:avLst/>
              </a:prstGeom>
            </p:spPr>
          </p:pic>
          <p:sp>
            <p:nvSpPr>
              <p:cNvPr id="703" name="TextBox 124"/>
              <p:cNvSpPr txBox="1"/>
              <p:nvPr/>
            </p:nvSpPr>
            <p:spPr>
              <a:xfrm>
                <a:off x="5670577" y="2053102"/>
                <a:ext cx="689790" cy="431998"/>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Web Site</a:t>
                </a:r>
              </a:p>
            </p:txBody>
          </p:sp>
        </p:grpSp>
      </p:grpSp>
      <p:grpSp>
        <p:nvGrpSpPr>
          <p:cNvPr id="1424" name="Group 1423"/>
          <p:cNvGrpSpPr/>
          <p:nvPr/>
        </p:nvGrpSpPr>
        <p:grpSpPr>
          <a:xfrm>
            <a:off x="937373" y="3601895"/>
            <a:ext cx="6684871" cy="1007753"/>
            <a:chOff x="954747" y="3673670"/>
            <a:chExt cx="6820755" cy="1028238"/>
          </a:xfrm>
        </p:grpSpPr>
        <p:grpSp>
          <p:nvGrpSpPr>
            <p:cNvPr id="34" name="Group 33"/>
            <p:cNvGrpSpPr/>
            <p:nvPr/>
          </p:nvGrpSpPr>
          <p:grpSpPr>
            <a:xfrm>
              <a:off x="954747" y="3673670"/>
              <a:ext cx="973362" cy="977762"/>
              <a:chOff x="2199541" y="2414905"/>
              <a:chExt cx="973362" cy="977762"/>
            </a:xfrm>
          </p:grpSpPr>
          <p:grpSp>
            <p:nvGrpSpPr>
              <p:cNvPr id="5" name="Group 4"/>
              <p:cNvGrpSpPr/>
              <p:nvPr/>
            </p:nvGrpSpPr>
            <p:grpSpPr>
              <a:xfrm>
                <a:off x="2290141" y="2414905"/>
                <a:ext cx="747856" cy="661194"/>
                <a:chOff x="2169155" y="2752337"/>
                <a:chExt cx="747856" cy="661194"/>
              </a:xfrm>
            </p:grpSpPr>
            <p:grpSp>
              <p:nvGrpSpPr>
                <p:cNvPr id="785" name="Group 784"/>
                <p:cNvGrpSpPr/>
                <p:nvPr/>
              </p:nvGrpSpPr>
              <p:grpSpPr>
                <a:xfrm>
                  <a:off x="2169155" y="2752337"/>
                  <a:ext cx="465374" cy="661194"/>
                  <a:chOff x="4410437" y="5171160"/>
                  <a:chExt cx="871461" cy="1238332"/>
                </a:xfrm>
              </p:grpSpPr>
              <p:sp>
                <p:nvSpPr>
                  <p:cNvPr id="787"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89"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1"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2"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3"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4"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5"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6"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7"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799"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0"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1"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4"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5"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6"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7"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8"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09"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0"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1"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2"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3"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4"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5"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6"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7"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8"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19"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20"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sp>
                <p:nvSpPr>
                  <p:cNvPr id="821"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02" fontAlgn="base">
                      <a:spcBef>
                        <a:spcPct val="0"/>
                      </a:spcBef>
                      <a:spcAft>
                        <a:spcPct val="0"/>
                      </a:spcAft>
                      <a:defRPr/>
                    </a:pPr>
                    <a:endParaRPr lang="en-US" sz="1765" kern="0">
                      <a:solidFill>
                        <a:srgbClr val="FFFFFF"/>
                      </a:solidFill>
                      <a:latin typeface="Segoe UI"/>
                      <a:ea typeface="ＭＳ Ｐゴシック" charset="0"/>
                    </a:endParaRPr>
                  </a:p>
                </p:txBody>
              </p:sp>
            </p:grpSp>
            <p:grpSp>
              <p:nvGrpSpPr>
                <p:cNvPr id="761" name="Group 760"/>
                <p:cNvGrpSpPr/>
                <p:nvPr/>
              </p:nvGrpSpPr>
              <p:grpSpPr>
                <a:xfrm>
                  <a:off x="2334836" y="3145614"/>
                  <a:ext cx="236851" cy="143942"/>
                  <a:chOff x="2447642" y="3590745"/>
                  <a:chExt cx="654744" cy="397910"/>
                </a:xfrm>
              </p:grpSpPr>
              <p:grpSp>
                <p:nvGrpSpPr>
                  <p:cNvPr id="781" name="Group 780"/>
                  <p:cNvGrpSpPr/>
                  <p:nvPr/>
                </p:nvGrpSpPr>
                <p:grpSpPr>
                  <a:xfrm>
                    <a:off x="2447642" y="3631953"/>
                    <a:ext cx="652223" cy="356702"/>
                    <a:chOff x="2395846" y="2369283"/>
                    <a:chExt cx="652223" cy="356702"/>
                  </a:xfrm>
                </p:grpSpPr>
                <p:sp>
                  <p:nvSpPr>
                    <p:cNvPr id="783" name="Rectangle 782"/>
                    <p:cNvSpPr/>
                    <p:nvPr/>
                  </p:nvSpPr>
                  <p:spPr bwMode="auto">
                    <a:xfrm>
                      <a:off x="2395846" y="2369283"/>
                      <a:ext cx="652223" cy="356702"/>
                    </a:xfrm>
                    <a:prstGeom prst="rect">
                      <a:avLst/>
                    </a:prstGeom>
                    <a:solidFill>
                      <a:srgbClr val="EFEFEF">
                        <a:lumMod val="95000"/>
                      </a:srgbClr>
                    </a:solidFill>
                    <a:ln w="10795" cap="flat" cmpd="sng" algn="ctr">
                      <a:noFill/>
                      <a:prstDash val="solid"/>
                      <a:headEnd type="none" w="med" len="med"/>
                      <a:tailEnd type="none" w="med" len="med"/>
                    </a:ln>
                    <a:effectLst/>
                  </p:spPr>
                  <p:txBody>
                    <a:bodyPr lIns="0" tIns="45695" rIns="0" bIns="45695" anchor="ctr"/>
                    <a:lstStyle/>
                    <a:p>
                      <a:pPr algn="ctr" defTabSz="913485" fontAlgn="base">
                        <a:spcBef>
                          <a:spcPct val="0"/>
                        </a:spcBef>
                        <a:spcAft>
                          <a:spcPct val="0"/>
                        </a:spcAft>
                        <a:defRPr/>
                      </a:pPr>
                      <a:endParaRPr lang="en-US" sz="1961" kern="0" dirty="0">
                        <a:solidFill>
                          <a:srgbClr val="FFFFFF"/>
                        </a:solidFill>
                        <a:latin typeface="Segoe UI"/>
                      </a:endParaRPr>
                    </a:p>
                  </p:txBody>
                </p:sp>
                <p:sp>
                  <p:nvSpPr>
                    <p:cNvPr id="784"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2802" fontAlgn="base">
                        <a:spcBef>
                          <a:spcPct val="0"/>
                        </a:spcBef>
                        <a:spcAft>
                          <a:spcPct val="0"/>
                        </a:spcAft>
                        <a:defRPr/>
                      </a:pPr>
                      <a:endParaRPr lang="en-US" sz="1961" kern="0">
                        <a:solidFill>
                          <a:srgbClr val="FFFFFF"/>
                        </a:solidFill>
                        <a:latin typeface="Segoe UI"/>
                        <a:ea typeface="ＭＳ Ｐゴシック" charset="0"/>
                      </a:endParaRPr>
                    </a:p>
                  </p:txBody>
                </p:sp>
              </p:grpSp>
              <p:sp>
                <p:nvSpPr>
                  <p:cNvPr id="782" name="Rectangle 781"/>
                  <p:cNvSpPr/>
                  <p:nvPr/>
                </p:nvSpPr>
                <p:spPr bwMode="auto">
                  <a:xfrm>
                    <a:off x="2450163" y="3590745"/>
                    <a:ext cx="652223" cy="49772"/>
                  </a:xfrm>
                  <a:prstGeom prst="rect">
                    <a:avLst/>
                  </a:prstGeom>
                  <a:solidFill>
                    <a:srgbClr val="EFEFEF">
                      <a:lumMod val="75000"/>
                    </a:srgbClr>
                  </a:solidFill>
                  <a:ln w="10795" cap="flat" cmpd="sng" algn="ctr">
                    <a:noFill/>
                    <a:prstDash val="solid"/>
                    <a:headEnd type="none" w="med" len="med"/>
                    <a:tailEnd type="none" w="med" len="med"/>
                  </a:ln>
                  <a:effectLst/>
                </p:spPr>
                <p:txBody>
                  <a:bodyPr lIns="0" tIns="45695" rIns="0" bIns="45695" anchor="ctr"/>
                  <a:lstStyle/>
                  <a:p>
                    <a:pPr algn="ctr" defTabSz="913485" fontAlgn="base">
                      <a:spcBef>
                        <a:spcPct val="0"/>
                      </a:spcBef>
                      <a:spcAft>
                        <a:spcPct val="0"/>
                      </a:spcAft>
                      <a:defRPr/>
                    </a:pPr>
                    <a:endParaRPr lang="en-US" sz="1961" kern="0" dirty="0">
                      <a:solidFill>
                        <a:srgbClr val="FFFFFF"/>
                      </a:solidFill>
                      <a:latin typeface="Segoe UI"/>
                    </a:endParaRPr>
                  </a:p>
                </p:txBody>
              </p:sp>
            </p:grpSp>
            <p:grpSp>
              <p:nvGrpSpPr>
                <p:cNvPr id="762" name="Group 761"/>
                <p:cNvGrpSpPr>
                  <a:grpSpLocks noChangeAspect="1"/>
                </p:cNvGrpSpPr>
                <p:nvPr/>
              </p:nvGrpSpPr>
              <p:grpSpPr>
                <a:xfrm>
                  <a:off x="2538731" y="2956768"/>
                  <a:ext cx="378280" cy="364180"/>
                  <a:chOff x="2529709" y="3137759"/>
                  <a:chExt cx="1948813" cy="1876173"/>
                </a:xfrm>
              </p:grpSpPr>
              <p:sp>
                <p:nvSpPr>
                  <p:cNvPr id="763" name="Freeform 5"/>
                  <p:cNvSpPr>
                    <a:spLocks/>
                  </p:cNvSpPr>
                  <p:nvPr/>
                </p:nvSpPr>
                <p:spPr bwMode="auto">
                  <a:xfrm>
                    <a:off x="2630464" y="4945193"/>
                    <a:ext cx="1709685" cy="68739"/>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64" name="Freeform 6"/>
                  <p:cNvSpPr>
                    <a:spLocks/>
                  </p:cNvSpPr>
                  <p:nvPr/>
                </p:nvSpPr>
                <p:spPr bwMode="auto">
                  <a:xfrm>
                    <a:off x="2846674" y="4140343"/>
                    <a:ext cx="1277265" cy="828598"/>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65" name="Freeform 7"/>
                  <p:cNvSpPr>
                    <a:spLocks/>
                  </p:cNvSpPr>
                  <p:nvPr/>
                </p:nvSpPr>
                <p:spPr bwMode="auto">
                  <a:xfrm>
                    <a:off x="2902914" y="4187834"/>
                    <a:ext cx="1167286" cy="727366"/>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0072C6">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66" name="Freeform 8"/>
                  <p:cNvSpPr>
                    <a:spLocks/>
                  </p:cNvSpPr>
                  <p:nvPr/>
                </p:nvSpPr>
                <p:spPr bwMode="auto">
                  <a:xfrm>
                    <a:off x="2902915" y="4187834"/>
                    <a:ext cx="694872" cy="727366"/>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67" name="Freeform 9"/>
                  <p:cNvSpPr>
                    <a:spLocks/>
                  </p:cNvSpPr>
                  <p:nvPr/>
                </p:nvSpPr>
                <p:spPr bwMode="auto">
                  <a:xfrm>
                    <a:off x="2902915" y="4187834"/>
                    <a:ext cx="694872" cy="727366"/>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0072C6"/>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nvGrpSpPr>
                  <p:cNvPr id="768" name="Group 767"/>
                  <p:cNvGrpSpPr>
                    <a:grpSpLocks noChangeAspect="1"/>
                  </p:cNvGrpSpPr>
                  <p:nvPr/>
                </p:nvGrpSpPr>
                <p:grpSpPr>
                  <a:xfrm>
                    <a:off x="2529709" y="3187583"/>
                    <a:ext cx="466278" cy="801015"/>
                    <a:chOff x="7170738" y="7689850"/>
                    <a:chExt cx="692150" cy="1189038"/>
                  </a:xfrm>
                </p:grpSpPr>
                <p:sp>
                  <p:nvSpPr>
                    <p:cNvPr id="773"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D2D2D2">
                        <a:lumMod val="7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4" name="Rectangle 11"/>
                    <p:cNvSpPr>
                      <a:spLocks noChangeArrowheads="1"/>
                    </p:cNvSpPr>
                    <p:nvPr/>
                  </p:nvSpPr>
                  <p:spPr bwMode="auto">
                    <a:xfrm>
                      <a:off x="7239000" y="7758113"/>
                      <a:ext cx="555625" cy="935038"/>
                    </a:xfrm>
                    <a:prstGeom prst="rect">
                      <a:avLst/>
                    </a:prstGeom>
                    <a:solidFill>
                      <a:srgbClr val="0072C6">
                        <a:lumMod val="75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5"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6"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0054A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7"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8"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9"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80"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sp>
                <p:nvSpPr>
                  <p:cNvPr id="769" name="Freeform 18"/>
                  <p:cNvSpPr>
                    <a:spLocks/>
                  </p:cNvSpPr>
                  <p:nvPr/>
                </p:nvSpPr>
                <p:spPr bwMode="auto">
                  <a:xfrm>
                    <a:off x="3171116" y="3137759"/>
                    <a:ext cx="1307406" cy="84943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0" name="Freeform 19"/>
                  <p:cNvSpPr>
                    <a:spLocks/>
                  </p:cNvSpPr>
                  <p:nvPr/>
                </p:nvSpPr>
                <p:spPr bwMode="auto">
                  <a:xfrm>
                    <a:off x="3228683" y="3153110"/>
                    <a:ext cx="1192273" cy="741972"/>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0072C6">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1" name="Freeform 20"/>
                  <p:cNvSpPr>
                    <a:spLocks noEditPoints="1"/>
                  </p:cNvSpPr>
                  <p:nvPr/>
                </p:nvSpPr>
                <p:spPr bwMode="auto">
                  <a:xfrm>
                    <a:off x="3228683" y="3190210"/>
                    <a:ext cx="711270" cy="7048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772" name="Freeform 21"/>
                  <p:cNvSpPr>
                    <a:spLocks noEditPoints="1"/>
                  </p:cNvSpPr>
                  <p:nvPr/>
                </p:nvSpPr>
                <p:spPr bwMode="auto">
                  <a:xfrm>
                    <a:off x="3228683" y="3190210"/>
                    <a:ext cx="711270" cy="704874"/>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072C6"/>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grpSp>
          <p:sp>
            <p:nvSpPr>
              <p:cNvPr id="33" name="Rectangle 32"/>
              <p:cNvSpPr/>
              <p:nvPr/>
            </p:nvSpPr>
            <p:spPr>
              <a:xfrm>
                <a:off x="2199541" y="3129048"/>
                <a:ext cx="973362" cy="263619"/>
              </a:xfrm>
              <a:prstGeom prst="rect">
                <a:avLst/>
              </a:prstGeom>
            </p:spPr>
            <p:txBody>
              <a:bodyPr wrap="none">
                <a:spAutoFit/>
              </a:bodyPr>
              <a:lstStyle/>
              <a:p>
                <a:pPr algn="ctr" defTabSz="913398" fontAlgn="base">
                  <a:lnSpc>
                    <a:spcPct val="90000"/>
                  </a:lnSpc>
                  <a:spcBef>
                    <a:spcPct val="0"/>
                  </a:spcBef>
                  <a:spcAft>
                    <a:spcPct val="0"/>
                  </a:spcAft>
                  <a:defRPr/>
                </a:pPr>
                <a:r>
                  <a:rPr lang="en-US" sz="1175" kern="0" dirty="0">
                    <a:solidFill>
                      <a:srgbClr val="FFFFFF"/>
                    </a:solidFill>
                    <a:latin typeface="Segoe UI Light"/>
                  </a:rPr>
                  <a:t>Remote Site</a:t>
                </a:r>
              </a:p>
            </p:txBody>
          </p:sp>
        </p:grpSp>
        <p:grpSp>
          <p:nvGrpSpPr>
            <p:cNvPr id="36" name="Group 35"/>
            <p:cNvGrpSpPr/>
            <p:nvPr/>
          </p:nvGrpSpPr>
          <p:grpSpPr>
            <a:xfrm>
              <a:off x="5095799" y="3894875"/>
              <a:ext cx="1300766" cy="807033"/>
              <a:chOff x="4333402" y="1475926"/>
              <a:chExt cx="1300766" cy="807033"/>
            </a:xfrm>
          </p:grpSpPr>
          <p:sp>
            <p:nvSpPr>
              <p:cNvPr id="1184" name="Freeform 128"/>
              <p:cNvSpPr>
                <a:spLocks noChangeAspect="1"/>
              </p:cNvSpPr>
              <p:nvPr/>
            </p:nvSpPr>
            <p:spPr bwMode="black">
              <a:xfrm>
                <a:off x="4652440" y="1475926"/>
                <a:ext cx="703614" cy="38868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tx1"/>
                </a:solidFill>
              </a:ln>
              <a:extLst/>
            </p:spPr>
            <p:txBody>
              <a:bodyPr vert="horz" wrap="square" lIns="89618" tIns="44808" rIns="89618" bIns="44808" numCol="1" anchor="t" anchorCtr="0" compatLnSpc="1">
                <a:prstTxWarp prst="textNoShape">
                  <a:avLst/>
                </a:prstTxWarp>
              </a:bodyPr>
              <a:lstStyle/>
              <a:p>
                <a:pPr defTabSz="896125">
                  <a:defRPr/>
                </a:pPr>
                <a:endParaRPr lang="en-US" sz="1765" kern="0" dirty="0">
                  <a:solidFill>
                    <a:srgbClr val="FFFFFF"/>
                  </a:solidFill>
                  <a:latin typeface="Segoe UI"/>
                </a:endParaRPr>
              </a:p>
            </p:txBody>
          </p:sp>
          <p:sp>
            <p:nvSpPr>
              <p:cNvPr id="1185" name="TextBox 50"/>
              <p:cNvSpPr txBox="1"/>
              <p:nvPr/>
            </p:nvSpPr>
            <p:spPr>
              <a:xfrm>
                <a:off x="4333402" y="1823878"/>
                <a:ext cx="1300766" cy="459081"/>
              </a:xfrm>
              <a:prstGeom prst="rect">
                <a:avLst/>
              </a:prstGeom>
              <a:noFill/>
            </p:spPr>
            <p:txBody>
              <a:bodyPr wrap="none" lIns="175713" tIns="140571" rIns="175713" bIns="14057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125">
                  <a:lnSpc>
                    <a:spcPct val="90000"/>
                  </a:lnSpc>
                  <a:defRPr/>
                </a:pPr>
                <a:r>
                  <a:rPr lang="en-US" sz="1175" dirty="0">
                    <a:solidFill>
                      <a:srgbClr val="FFFFFF"/>
                    </a:solidFill>
                    <a:latin typeface="Segoe UI Light"/>
                  </a:rPr>
                  <a:t>Public Internet</a:t>
                </a:r>
              </a:p>
            </p:txBody>
          </p:sp>
        </p:grpSp>
        <p:sp>
          <p:nvSpPr>
            <p:cNvPr id="1420" name="TextBox 1419"/>
            <p:cNvSpPr txBox="1"/>
            <p:nvPr/>
          </p:nvSpPr>
          <p:spPr>
            <a:xfrm>
              <a:off x="3331994" y="3746034"/>
              <a:ext cx="1422500" cy="464887"/>
            </a:xfrm>
            <a:prstGeom prst="rect">
              <a:avLst/>
            </a:prstGeom>
            <a:noFill/>
          </p:spPr>
          <p:txBody>
            <a:bodyPr wrap="none" lIns="179237" tIns="143389" rIns="179237" bIns="143389"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Segoe UI"/>
                </a:rPr>
                <a:t>VPN GATEWAY</a:t>
              </a:r>
            </a:p>
          </p:txBody>
        </p:sp>
        <p:pic>
          <p:nvPicPr>
            <p:cNvPr id="648" name="Picture 647"/>
            <p:cNvPicPr>
              <a:picLocks noChangeAspect="1"/>
            </p:cNvPicPr>
            <p:nvPr/>
          </p:nvPicPr>
          <p:blipFill>
            <a:blip r:embed="rId7">
              <a:biLevel thresh="25000"/>
            </a:blip>
            <a:stretch>
              <a:fillRect/>
            </a:stretch>
          </p:blipFill>
          <p:spPr>
            <a:xfrm>
              <a:off x="2216672" y="3915011"/>
              <a:ext cx="291976" cy="292202"/>
            </a:xfrm>
            <a:prstGeom prst="rect">
              <a:avLst/>
            </a:prstGeom>
            <a:solidFill>
              <a:schemeClr val="accent2"/>
            </a:solidFill>
          </p:spPr>
        </p:pic>
        <p:cxnSp>
          <p:nvCxnSpPr>
            <p:cNvPr id="1411" name="Straight Arrow Connector 1410"/>
            <p:cNvCxnSpPr>
              <a:stCxn id="648" idx="3"/>
              <a:endCxn id="1184" idx="4"/>
            </p:cNvCxnSpPr>
            <p:nvPr/>
          </p:nvCxnSpPr>
          <p:spPr>
            <a:xfrm flipV="1">
              <a:off x="2508648" y="4055329"/>
              <a:ext cx="3058247" cy="5783"/>
            </a:xfrm>
            <a:prstGeom prst="straightConnector1">
              <a:avLst/>
            </a:prstGeom>
            <a:ln w="28575">
              <a:solidFill>
                <a:schemeClr val="tx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3" name="Connector: Elbow 1412"/>
            <p:cNvCxnSpPr/>
            <p:nvPr/>
          </p:nvCxnSpPr>
          <p:spPr>
            <a:xfrm flipV="1">
              <a:off x="6118451" y="4045058"/>
              <a:ext cx="1657051" cy="1520"/>
            </a:xfrm>
            <a:prstGeom prst="bentConnector3">
              <a:avLst/>
            </a:prstGeom>
            <a:ln w="28575">
              <a:solidFill>
                <a:schemeClr val="tx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4729680" y="2564636"/>
            <a:ext cx="1864027" cy="1169690"/>
            <a:chOff x="4133382" y="2592766"/>
            <a:chExt cx="1901918" cy="1193466"/>
          </a:xfrm>
        </p:grpSpPr>
        <p:grpSp>
          <p:nvGrpSpPr>
            <p:cNvPr id="823" name="Group 822"/>
            <p:cNvGrpSpPr/>
            <p:nvPr/>
          </p:nvGrpSpPr>
          <p:grpSpPr>
            <a:xfrm>
              <a:off x="4133382" y="2592766"/>
              <a:ext cx="1901918" cy="870176"/>
              <a:chOff x="2150199" y="8230272"/>
              <a:chExt cx="2636075" cy="1206072"/>
            </a:xfrm>
          </p:grpSpPr>
          <p:grpSp>
            <p:nvGrpSpPr>
              <p:cNvPr id="824" name="Group 823"/>
              <p:cNvGrpSpPr/>
              <p:nvPr/>
            </p:nvGrpSpPr>
            <p:grpSpPr>
              <a:xfrm>
                <a:off x="2171579" y="8230272"/>
                <a:ext cx="2593315" cy="295405"/>
                <a:chOff x="2170501" y="8286442"/>
                <a:chExt cx="2593315" cy="295405"/>
              </a:xfrm>
              <a:effectLst>
                <a:glow>
                  <a:schemeClr val="accent1">
                    <a:alpha val="40000"/>
                  </a:schemeClr>
                </a:glow>
              </a:effectLst>
            </p:grpSpPr>
            <p:pic>
              <p:nvPicPr>
                <p:cNvPr id="834" name="Picture 2" descr="AT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70501" y="8307734"/>
                  <a:ext cx="252819" cy="252820"/>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36" name="Picture 835" descr="Veriz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7900" y="8286442"/>
                  <a:ext cx="537099" cy="295405"/>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37" name="Picture 18" descr="Level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173994" y="8356151"/>
                  <a:ext cx="589822" cy="155987"/>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38" name="Picture 2" descr="Equinox"/>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9579" y="8289022"/>
                  <a:ext cx="599835" cy="290244"/>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grpSp>
          <p:grpSp>
            <p:nvGrpSpPr>
              <p:cNvPr id="825" name="Group 824"/>
              <p:cNvGrpSpPr/>
              <p:nvPr/>
            </p:nvGrpSpPr>
            <p:grpSpPr>
              <a:xfrm>
                <a:off x="2150199" y="8639001"/>
                <a:ext cx="2636075" cy="267897"/>
                <a:chOff x="2151671" y="8734344"/>
                <a:chExt cx="2636075" cy="267897"/>
              </a:xfrm>
              <a:effectLst>
                <a:glow>
                  <a:schemeClr val="accent1">
                    <a:alpha val="40000"/>
                  </a:schemeClr>
                </a:glow>
              </a:effectLst>
            </p:grpSpPr>
            <p:pic>
              <p:nvPicPr>
                <p:cNvPr id="831" name="Picture 830" descr="Tat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00936" y="8820638"/>
                  <a:ext cx="1486810" cy="95308"/>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32" name="Picture 10" descr="BT"/>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151671" y="8754827"/>
                  <a:ext cx="473174" cy="226931"/>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33" name="Picture 4" descr="Orange"/>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52827"/>
                <a:stretch/>
              </p:blipFill>
              <p:spPr bwMode="auto">
                <a:xfrm>
                  <a:off x="2831655" y="8734344"/>
                  <a:ext cx="262472" cy="267897"/>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grpSp>
          <p:grpSp>
            <p:nvGrpSpPr>
              <p:cNvPr id="826" name="Group 825"/>
              <p:cNvGrpSpPr/>
              <p:nvPr/>
            </p:nvGrpSpPr>
            <p:grpSpPr>
              <a:xfrm>
                <a:off x="2162314" y="8945574"/>
                <a:ext cx="2611845" cy="490770"/>
                <a:chOff x="2148727" y="8945574"/>
                <a:chExt cx="2611845" cy="490770"/>
              </a:xfrm>
              <a:effectLst>
                <a:glow>
                  <a:schemeClr val="accent1">
                    <a:alpha val="40000"/>
                  </a:schemeClr>
                </a:glow>
              </a:effectLst>
            </p:grpSpPr>
            <p:pic>
              <p:nvPicPr>
                <p:cNvPr id="827" name="Picture 18" descr="http://upload.wikimedia.org/wikipedia/commons/thumb/c/c1/Telstra_logo.svg/100px-Telstra_logo.svg.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06106" y="9054226"/>
                  <a:ext cx="242005" cy="273466"/>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28" name="Picture 14" descr="SingTel"/>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48727" y="9071600"/>
                  <a:ext cx="617374" cy="238719"/>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29" name="Picture 12" descr="IIJ"/>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288116" y="9087976"/>
                  <a:ext cx="357006" cy="205967"/>
                </a:xfrm>
                <a:prstGeom prst="rect">
                  <a:avLst/>
                </a:prstGeom>
                <a:noFill/>
                <a:effectLst>
                  <a:glow rad="101600">
                    <a:srgbClr val="FFFFFF">
                      <a:lumMod val="85000"/>
                      <a:alpha val="60000"/>
                    </a:srgbClr>
                  </a:glow>
                </a:effectLst>
                <a:extLst>
                  <a:ext uri="{909E8E84-426E-40DD-AFC4-6F175D3DCCD1}">
                    <a14:hiddenFill xmlns:a14="http://schemas.microsoft.com/office/drawing/2010/main">
                      <a:solidFill>
                        <a:srgbClr val="FFFFFF"/>
                      </a:solidFill>
                    </a14:hiddenFill>
                  </a:ext>
                </a:extLst>
              </p:spPr>
            </p:pic>
            <p:pic>
              <p:nvPicPr>
                <p:cNvPr id="830" name="Picture 829"/>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5128" y="8945574"/>
                  <a:ext cx="975444" cy="490770"/>
                </a:xfrm>
                <a:prstGeom prst="rect">
                  <a:avLst/>
                </a:prstGeom>
                <a:effectLst>
                  <a:glow rad="101600">
                    <a:srgbClr val="FFFFFF">
                      <a:lumMod val="85000"/>
                      <a:alpha val="60000"/>
                    </a:srgbClr>
                  </a:glow>
                </a:effectLst>
              </p:spPr>
            </p:pic>
          </p:grpSp>
        </p:grpSp>
        <p:sp>
          <p:nvSpPr>
            <p:cNvPr id="72" name="TextBox 71"/>
            <p:cNvSpPr txBox="1"/>
            <p:nvPr/>
          </p:nvSpPr>
          <p:spPr>
            <a:xfrm>
              <a:off x="4337021" y="3335475"/>
              <a:ext cx="1517351" cy="450757"/>
            </a:xfrm>
            <a:prstGeom prst="rect">
              <a:avLst/>
            </a:prstGeom>
            <a:noFill/>
          </p:spPr>
          <p:txBody>
            <a:bodyPr wrap="none" lIns="179237" tIns="143389" rIns="179237" bIns="143389" rtlCol="0">
              <a:spAutoFit/>
            </a:bodyPr>
            <a:lstStyle/>
            <a:p>
              <a:pPr defTabSz="896214">
                <a:lnSpc>
                  <a:spcPct val="90000"/>
                </a:lnSpc>
                <a:spcAft>
                  <a:spcPts val="588"/>
                </a:spcAft>
              </a:pPr>
              <a:r>
                <a:rPr lang="en-US" sz="1077" kern="0" dirty="0">
                  <a:gradFill>
                    <a:gsLst>
                      <a:gs pos="2917">
                        <a:srgbClr val="FFFFFF"/>
                      </a:gs>
                      <a:gs pos="30000">
                        <a:srgbClr val="FFFFFF"/>
                      </a:gs>
                    </a:gsLst>
                    <a:lin ang="5400000" scaled="0"/>
                  </a:gradFill>
                  <a:latin typeface="Segoe UI"/>
                </a:rPr>
                <a:t>… and many more</a:t>
              </a:r>
            </a:p>
          </p:txBody>
        </p:sp>
      </p:grpSp>
      <p:grpSp>
        <p:nvGrpSpPr>
          <p:cNvPr id="1443" name="Group 1442"/>
          <p:cNvGrpSpPr/>
          <p:nvPr/>
        </p:nvGrpSpPr>
        <p:grpSpPr>
          <a:xfrm>
            <a:off x="2577949" y="4121005"/>
            <a:ext cx="5046724" cy="494331"/>
            <a:chOff x="2628673" y="4203334"/>
            <a:chExt cx="5149309" cy="504379"/>
          </a:xfrm>
        </p:grpSpPr>
        <p:grpSp>
          <p:nvGrpSpPr>
            <p:cNvPr id="76" name="Group 75"/>
            <p:cNvGrpSpPr/>
            <p:nvPr/>
          </p:nvGrpSpPr>
          <p:grpSpPr>
            <a:xfrm>
              <a:off x="2628673" y="4403637"/>
              <a:ext cx="331863" cy="169571"/>
              <a:chOff x="1223463" y="4275914"/>
              <a:chExt cx="331863" cy="169571"/>
            </a:xfrm>
          </p:grpSpPr>
          <p:sp>
            <p:nvSpPr>
              <p:cNvPr id="841" name="Freeform 5"/>
              <p:cNvSpPr>
                <a:spLocks/>
              </p:cNvSpPr>
              <p:nvPr/>
            </p:nvSpPr>
            <p:spPr bwMode="auto">
              <a:xfrm>
                <a:off x="1223463" y="4432142"/>
                <a:ext cx="331863" cy="13343"/>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842" name="Freeform 6"/>
              <p:cNvSpPr>
                <a:spLocks/>
              </p:cNvSpPr>
              <p:nvPr/>
            </p:nvSpPr>
            <p:spPr bwMode="auto">
              <a:xfrm>
                <a:off x="1265431" y="4275914"/>
                <a:ext cx="247927" cy="160837"/>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D2D2D2">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843" name="Freeform 7"/>
              <p:cNvSpPr>
                <a:spLocks/>
              </p:cNvSpPr>
              <p:nvPr/>
            </p:nvSpPr>
            <p:spPr bwMode="auto">
              <a:xfrm>
                <a:off x="1276348" y="4285133"/>
                <a:ext cx="226579" cy="141187"/>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0072C6">
                  <a:lumMod val="75000"/>
                </a:srgbClr>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sp>
            <p:nvSpPr>
              <p:cNvPr id="844" name="Freeform 9"/>
              <p:cNvSpPr>
                <a:spLocks/>
              </p:cNvSpPr>
              <p:nvPr/>
            </p:nvSpPr>
            <p:spPr bwMode="auto">
              <a:xfrm>
                <a:off x="1276348" y="4285133"/>
                <a:ext cx="134880" cy="141187"/>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0072C6"/>
              </a:solidFill>
              <a:ln>
                <a:noFill/>
              </a:ln>
            </p:spPr>
            <p:txBody>
              <a:bodyPr vert="horz" wrap="square" lIns="89592" tIns="44796" rIns="89592" bIns="44796" numCol="1" anchor="t" anchorCtr="0" compatLnSpc="1">
                <a:prstTxWarp prst="textNoShape">
                  <a:avLst/>
                </a:prstTxWarp>
              </a:bodyPr>
              <a:lstStyle/>
              <a:p>
                <a:pPr defTabSz="912888" fontAlgn="base">
                  <a:spcBef>
                    <a:spcPct val="0"/>
                  </a:spcBef>
                  <a:spcAft>
                    <a:spcPct val="0"/>
                  </a:spcAft>
                  <a:defRPr/>
                </a:pPr>
                <a:endParaRPr lang="en-US" sz="1765" kern="0">
                  <a:solidFill>
                    <a:srgbClr val="FFFFFF"/>
                  </a:solidFill>
                  <a:latin typeface="Segoe UI"/>
                  <a:ea typeface="ＭＳ Ｐゴシック" charset="0"/>
                </a:endParaRPr>
              </a:p>
            </p:txBody>
          </p:sp>
        </p:grpSp>
        <p:cxnSp>
          <p:nvCxnSpPr>
            <p:cNvPr id="79" name="Connector: Elbow 78"/>
            <p:cNvCxnSpPr>
              <a:stCxn id="843" idx="2"/>
              <a:endCxn id="1184" idx="2"/>
            </p:cNvCxnSpPr>
            <p:nvPr/>
          </p:nvCxnSpPr>
          <p:spPr>
            <a:xfrm flipV="1">
              <a:off x="2908137" y="4203334"/>
              <a:ext cx="2506700" cy="350709"/>
            </a:xfrm>
            <a:prstGeom prst="bentConnector3">
              <a:avLst>
                <a:gd name="adj1" fmla="val 61582"/>
              </a:avLst>
            </a:prstGeom>
            <a:ln w="28575">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5" name="TextBox 844"/>
            <p:cNvSpPr txBox="1"/>
            <p:nvPr/>
          </p:nvSpPr>
          <p:spPr>
            <a:xfrm>
              <a:off x="2918098" y="4242827"/>
              <a:ext cx="1602389" cy="464886"/>
            </a:xfrm>
            <a:prstGeom prst="rect">
              <a:avLst/>
            </a:prstGeom>
            <a:noFill/>
          </p:spPr>
          <p:txBody>
            <a:bodyPr wrap="none" lIns="179237" tIns="143389" rIns="179237" bIns="143389" rtlCol="0">
              <a:spAutoFit/>
            </a:bodyPr>
            <a:lstStyle/>
            <a:p>
              <a:pPr defTabSz="896214">
                <a:lnSpc>
                  <a:spcPct val="90000"/>
                </a:lnSpc>
                <a:spcAft>
                  <a:spcPts val="588"/>
                </a:spcAft>
              </a:pPr>
              <a:r>
                <a:rPr lang="en-US" sz="1175" kern="0" dirty="0">
                  <a:gradFill>
                    <a:gsLst>
                      <a:gs pos="2917">
                        <a:srgbClr val="FFFFFF"/>
                      </a:gs>
                      <a:gs pos="30000">
                        <a:srgbClr val="FFFFFF"/>
                      </a:gs>
                    </a:gsLst>
                    <a:lin ang="5400000" scaled="0"/>
                  </a:gradFill>
                  <a:latin typeface="Segoe UI"/>
                </a:rPr>
                <a:t>Point-to-Site VPN</a:t>
              </a:r>
            </a:p>
          </p:txBody>
        </p:sp>
        <p:cxnSp>
          <p:nvCxnSpPr>
            <p:cNvPr id="847" name="Connector: Elbow 846"/>
            <p:cNvCxnSpPr/>
            <p:nvPr/>
          </p:nvCxnSpPr>
          <p:spPr>
            <a:xfrm flipV="1">
              <a:off x="6120931" y="4204796"/>
              <a:ext cx="1657051" cy="1520"/>
            </a:xfrm>
            <a:prstGeom prst="bentConnector3">
              <a:avLst/>
            </a:prstGeom>
            <a:ln w="28575">
              <a:solidFill>
                <a:schemeClr val="tx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51" name="Group 1450"/>
          <p:cNvGrpSpPr/>
          <p:nvPr/>
        </p:nvGrpSpPr>
        <p:grpSpPr>
          <a:xfrm>
            <a:off x="7053650" y="2327667"/>
            <a:ext cx="3437923" cy="2334430"/>
            <a:chOff x="7195353" y="2373543"/>
            <a:chExt cx="3507806" cy="2381882"/>
          </a:xfrm>
        </p:grpSpPr>
        <p:sp>
          <p:nvSpPr>
            <p:cNvPr id="696" name="Rounded Rectangle 75"/>
            <p:cNvSpPr/>
            <p:nvPr/>
          </p:nvSpPr>
          <p:spPr>
            <a:xfrm>
              <a:off x="8144314" y="3458027"/>
              <a:ext cx="1896279" cy="802992"/>
            </a:xfrm>
            <a:prstGeom prst="roundRect">
              <a:avLst>
                <a:gd name="adj" fmla="val 3156"/>
              </a:avLst>
            </a:prstGeom>
            <a:noFill/>
            <a:ln w="25400" cap="flat" cmpd="sng" algn="ctr">
              <a:solidFill>
                <a:srgbClr val="00B0F0"/>
              </a:solidFill>
              <a:prstDash val="sysDot"/>
            </a:ln>
            <a:effectLst/>
          </p:spPr>
          <p:txBody>
            <a:bodyPr rtlCol="0" anchor="ctr"/>
            <a:lstStyle/>
            <a:p>
              <a:pPr algn="ctr" defTabSz="895947">
                <a:defRPr/>
              </a:pPr>
              <a:endParaRPr lang="en-US" sz="784" kern="0" dirty="0">
                <a:solidFill>
                  <a:sysClr val="windowText" lastClr="000000"/>
                </a:solidFill>
                <a:latin typeface="Segoe UI Light"/>
              </a:endParaRPr>
            </a:p>
          </p:txBody>
        </p:sp>
        <p:pic>
          <p:nvPicPr>
            <p:cNvPr id="697" name="Picture 69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8288751" y="3612952"/>
              <a:ext cx="263761" cy="176279"/>
            </a:xfrm>
            <a:prstGeom prst="rect">
              <a:avLst/>
            </a:prstGeom>
          </p:spPr>
        </p:pic>
        <p:sp>
          <p:nvSpPr>
            <p:cNvPr id="698" name="TextBox 124"/>
            <p:cNvSpPr txBox="1"/>
            <p:nvPr/>
          </p:nvSpPr>
          <p:spPr>
            <a:xfrm>
              <a:off x="8082555" y="3833423"/>
              <a:ext cx="676152" cy="363285"/>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Load Balancing</a:t>
              </a:r>
            </a:p>
          </p:txBody>
        </p:sp>
        <p:pic>
          <p:nvPicPr>
            <p:cNvPr id="699" name="Picture 69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6200000">
              <a:off x="8713508" y="3650802"/>
              <a:ext cx="299541" cy="162531"/>
            </a:xfrm>
            <a:prstGeom prst="rect">
              <a:avLst/>
            </a:prstGeom>
          </p:spPr>
        </p:pic>
        <p:sp>
          <p:nvSpPr>
            <p:cNvPr id="700" name="TextBox 124"/>
            <p:cNvSpPr txBox="1"/>
            <p:nvPr/>
          </p:nvSpPr>
          <p:spPr>
            <a:xfrm>
              <a:off x="8580091" y="3859268"/>
              <a:ext cx="566377" cy="363285"/>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Auto</a:t>
              </a:r>
            </a:p>
            <a:p>
              <a:pPr algn="ctr" defTabSz="914100">
                <a:defRPr/>
              </a:pPr>
              <a:r>
                <a:rPr lang="en-US" sz="784" dirty="0">
                  <a:solidFill>
                    <a:srgbClr val="FFFFFF"/>
                  </a:solidFill>
                  <a:latin typeface="Segoe UI Light"/>
                </a:rPr>
                <a:t>Scaling</a:t>
              </a:r>
            </a:p>
          </p:txBody>
        </p:sp>
        <p:grpSp>
          <p:nvGrpSpPr>
            <p:cNvPr id="1449" name="Group 1448"/>
            <p:cNvGrpSpPr/>
            <p:nvPr/>
          </p:nvGrpSpPr>
          <p:grpSpPr>
            <a:xfrm>
              <a:off x="7195353" y="2373543"/>
              <a:ext cx="3507806" cy="2381882"/>
              <a:chOff x="7195353" y="2373543"/>
              <a:chExt cx="3507806" cy="2381882"/>
            </a:xfrm>
          </p:grpSpPr>
          <p:sp>
            <p:nvSpPr>
              <p:cNvPr id="730" name="Freeform 128"/>
              <p:cNvSpPr>
                <a:spLocks noChangeAspect="1"/>
              </p:cNvSpPr>
              <p:nvPr/>
            </p:nvSpPr>
            <p:spPr bwMode="black">
              <a:xfrm>
                <a:off x="7829940" y="3018550"/>
                <a:ext cx="2873219" cy="1587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rgbClr val="005695">
                    <a:alpha val="50196"/>
                  </a:srgbClr>
                </a:solidFill>
              </a:ln>
              <a:extLst/>
            </p:spPr>
            <p:txBody>
              <a:bodyPr vert="horz" wrap="square" lIns="89618" tIns="44808" rIns="89618" bIns="44808" numCol="1" anchor="t" anchorCtr="0" compatLnSpc="1">
                <a:prstTxWarp prst="textNoShape">
                  <a:avLst/>
                </a:prstTxWarp>
              </a:bodyPr>
              <a:lstStyle/>
              <a:p>
                <a:pPr defTabSz="896125">
                  <a:defRPr/>
                </a:pPr>
                <a:endParaRPr lang="en-US" sz="1765" kern="0" dirty="0">
                  <a:solidFill>
                    <a:srgbClr val="FFFFFF"/>
                  </a:solidFill>
                  <a:latin typeface="Segoe UI"/>
                </a:endParaRPr>
              </a:p>
            </p:txBody>
          </p:sp>
          <p:sp>
            <p:nvSpPr>
              <p:cNvPr id="572" name="TextBox 571"/>
              <p:cNvSpPr txBox="1"/>
              <p:nvPr/>
            </p:nvSpPr>
            <p:spPr>
              <a:xfrm>
                <a:off x="8294991" y="3254557"/>
                <a:ext cx="1545737" cy="251190"/>
              </a:xfrm>
              <a:prstGeom prst="rect">
                <a:avLst/>
              </a:prstGeom>
              <a:noFill/>
            </p:spPr>
            <p:txBody>
              <a:bodyPr wrap="none" rtlCol="0">
                <a:spAutoFit/>
              </a:bodyPr>
              <a:lstStyle/>
              <a:p>
                <a:pPr defTabSz="895947"/>
                <a:r>
                  <a:rPr lang="en-US" sz="980" kern="0" dirty="0">
                    <a:solidFill>
                      <a:srgbClr val="FFFFFF"/>
                    </a:solidFill>
                    <a:latin typeface="Segoe UI Light"/>
                  </a:rPr>
                  <a:t>Network Security Groups</a:t>
                </a:r>
              </a:p>
            </p:txBody>
          </p:sp>
          <p:pic>
            <p:nvPicPr>
              <p:cNvPr id="727" name="Picture 726"/>
              <p:cNvPicPr>
                <a:picLocks noChangeAspect="1"/>
              </p:cNvPicPr>
              <p:nvPr/>
            </p:nvPicPr>
            <p:blipFill>
              <a:blip r:embed="rId7">
                <a:biLevel thresh="25000"/>
              </a:blip>
              <a:stretch>
                <a:fillRect/>
              </a:stretch>
            </p:blipFill>
            <p:spPr>
              <a:xfrm>
                <a:off x="7773340" y="3481542"/>
                <a:ext cx="324058" cy="324309"/>
              </a:xfrm>
              <a:prstGeom prst="rect">
                <a:avLst/>
              </a:prstGeom>
            </p:spPr>
          </p:pic>
          <p:sp>
            <p:nvSpPr>
              <p:cNvPr id="563" name="TextBox 562"/>
              <p:cNvSpPr txBox="1"/>
              <p:nvPr/>
            </p:nvSpPr>
            <p:spPr>
              <a:xfrm>
                <a:off x="8130835" y="4266240"/>
                <a:ext cx="2225725" cy="489185"/>
              </a:xfrm>
              <a:prstGeom prst="rect">
                <a:avLst/>
              </a:prstGeom>
              <a:noFill/>
            </p:spPr>
            <p:txBody>
              <a:bodyPr wrap="none" lIns="179237" tIns="143389" rIns="179237" bIns="143389" rtlCol="0">
                <a:spAutoFit/>
              </a:bodyPr>
              <a:lstStyle/>
              <a:p>
                <a:pPr defTabSz="896214">
                  <a:lnSpc>
                    <a:spcPct val="90000"/>
                  </a:lnSpc>
                  <a:spcAft>
                    <a:spcPts val="588"/>
                  </a:spcAft>
                </a:pPr>
                <a:r>
                  <a:rPr lang="en-US" sz="1371" b="1" kern="0" dirty="0">
                    <a:gradFill>
                      <a:gsLst>
                        <a:gs pos="2917">
                          <a:srgbClr val="FFFFFF"/>
                        </a:gs>
                        <a:gs pos="30000">
                          <a:srgbClr val="FFFFFF"/>
                        </a:gs>
                      </a:gsLst>
                      <a:lin ang="5400000" scaled="0"/>
                    </a:gradFill>
                    <a:latin typeface="Segoe UI"/>
                  </a:rPr>
                  <a:t>Azure Private Services</a:t>
                </a:r>
              </a:p>
            </p:txBody>
          </p:sp>
          <p:cxnSp>
            <p:nvCxnSpPr>
              <p:cNvPr id="725" name="Connector: Elbow 724"/>
              <p:cNvCxnSpPr>
                <a:stCxn id="1429" idx="0"/>
                <a:endCxn id="727" idx="1"/>
              </p:cNvCxnSpPr>
              <p:nvPr/>
            </p:nvCxnSpPr>
            <p:spPr>
              <a:xfrm>
                <a:off x="7195353" y="2373543"/>
                <a:ext cx="577987" cy="1270154"/>
              </a:xfrm>
              <a:prstGeom prst="bentConnector3">
                <a:avLst>
                  <a:gd name="adj1" fmla="val 50000"/>
                </a:avLst>
              </a:prstGeom>
              <a:ln w="38100">
                <a:solidFill>
                  <a:srgbClr val="1589D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2" name="Freeform 23"/>
              <p:cNvSpPr>
                <a:spLocks noChangeAspect="1" noEditPoints="1"/>
              </p:cNvSpPr>
              <p:nvPr/>
            </p:nvSpPr>
            <p:spPr bwMode="auto">
              <a:xfrm>
                <a:off x="8180475" y="3271980"/>
                <a:ext cx="165899" cy="201898"/>
              </a:xfrm>
              <a:custGeom>
                <a:avLst/>
                <a:gdLst>
                  <a:gd name="T0" fmla="*/ 592 w 603"/>
                  <a:gd name="T1" fmla="*/ 304 h 734"/>
                  <a:gd name="T2" fmla="*/ 540 w 603"/>
                  <a:gd name="T3" fmla="*/ 304 h 734"/>
                  <a:gd name="T4" fmla="*/ 540 w 603"/>
                  <a:gd name="T5" fmla="*/ 217 h 734"/>
                  <a:gd name="T6" fmla="*/ 301 w 603"/>
                  <a:gd name="T7" fmla="*/ 0 h 734"/>
                  <a:gd name="T8" fmla="*/ 63 w 603"/>
                  <a:gd name="T9" fmla="*/ 217 h 734"/>
                  <a:gd name="T10" fmla="*/ 63 w 603"/>
                  <a:gd name="T11" fmla="*/ 304 h 734"/>
                  <a:gd name="T12" fmla="*/ 11 w 603"/>
                  <a:gd name="T13" fmla="*/ 304 h 734"/>
                  <a:gd name="T14" fmla="*/ 0 w 603"/>
                  <a:gd name="T15" fmla="*/ 315 h 734"/>
                  <a:gd name="T16" fmla="*/ 0 w 603"/>
                  <a:gd name="T17" fmla="*/ 723 h 734"/>
                  <a:gd name="T18" fmla="*/ 11 w 603"/>
                  <a:gd name="T19" fmla="*/ 734 h 734"/>
                  <a:gd name="T20" fmla="*/ 592 w 603"/>
                  <a:gd name="T21" fmla="*/ 734 h 734"/>
                  <a:gd name="T22" fmla="*/ 603 w 603"/>
                  <a:gd name="T23" fmla="*/ 723 h 734"/>
                  <a:gd name="T24" fmla="*/ 603 w 603"/>
                  <a:gd name="T25" fmla="*/ 315 h 734"/>
                  <a:gd name="T26" fmla="*/ 592 w 603"/>
                  <a:gd name="T27" fmla="*/ 304 h 734"/>
                  <a:gd name="T28" fmla="*/ 323 w 603"/>
                  <a:gd name="T29" fmla="*/ 494 h 734"/>
                  <a:gd name="T30" fmla="*/ 323 w 603"/>
                  <a:gd name="T31" fmla="*/ 612 h 734"/>
                  <a:gd name="T32" fmla="*/ 307 w 603"/>
                  <a:gd name="T33" fmla="*/ 628 h 734"/>
                  <a:gd name="T34" fmla="*/ 296 w 603"/>
                  <a:gd name="T35" fmla="*/ 628 h 734"/>
                  <a:gd name="T36" fmla="*/ 279 w 603"/>
                  <a:gd name="T37" fmla="*/ 612 h 734"/>
                  <a:gd name="T38" fmla="*/ 279 w 603"/>
                  <a:gd name="T39" fmla="*/ 494 h 734"/>
                  <a:gd name="T40" fmla="*/ 257 w 603"/>
                  <a:gd name="T41" fmla="*/ 455 h 734"/>
                  <a:gd name="T42" fmla="*/ 301 w 603"/>
                  <a:gd name="T43" fmla="*/ 410 h 734"/>
                  <a:gd name="T44" fmla="*/ 346 w 603"/>
                  <a:gd name="T45" fmla="*/ 455 h 734"/>
                  <a:gd name="T46" fmla="*/ 323 w 603"/>
                  <a:gd name="T47" fmla="*/ 494 h 734"/>
                  <a:gd name="T48" fmla="*/ 479 w 603"/>
                  <a:gd name="T49" fmla="*/ 304 h 734"/>
                  <a:gd name="T50" fmla="*/ 124 w 603"/>
                  <a:gd name="T51" fmla="*/ 304 h 734"/>
                  <a:gd name="T52" fmla="*/ 124 w 603"/>
                  <a:gd name="T53" fmla="*/ 217 h 734"/>
                  <a:gd name="T54" fmla="*/ 301 w 603"/>
                  <a:gd name="T55" fmla="*/ 61 h 734"/>
                  <a:gd name="T56" fmla="*/ 479 w 603"/>
                  <a:gd name="T57" fmla="*/ 217 h 734"/>
                  <a:gd name="T58" fmla="*/ 479 w 603"/>
                  <a:gd name="T59" fmla="*/ 30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3" h="734">
                    <a:moveTo>
                      <a:pt x="592" y="304"/>
                    </a:moveTo>
                    <a:cubicBezTo>
                      <a:pt x="540" y="304"/>
                      <a:pt x="540" y="304"/>
                      <a:pt x="540" y="304"/>
                    </a:cubicBezTo>
                    <a:cubicBezTo>
                      <a:pt x="540" y="217"/>
                      <a:pt x="540" y="217"/>
                      <a:pt x="540" y="217"/>
                    </a:cubicBezTo>
                    <a:cubicBezTo>
                      <a:pt x="540" y="97"/>
                      <a:pt x="433" y="0"/>
                      <a:pt x="301" y="0"/>
                    </a:cubicBezTo>
                    <a:cubicBezTo>
                      <a:pt x="170" y="0"/>
                      <a:pt x="63" y="97"/>
                      <a:pt x="63" y="217"/>
                    </a:cubicBezTo>
                    <a:cubicBezTo>
                      <a:pt x="63" y="304"/>
                      <a:pt x="63" y="304"/>
                      <a:pt x="63" y="304"/>
                    </a:cubicBezTo>
                    <a:cubicBezTo>
                      <a:pt x="11" y="304"/>
                      <a:pt x="11" y="304"/>
                      <a:pt x="11" y="304"/>
                    </a:cubicBezTo>
                    <a:cubicBezTo>
                      <a:pt x="5" y="304"/>
                      <a:pt x="0" y="309"/>
                      <a:pt x="0" y="315"/>
                    </a:cubicBezTo>
                    <a:cubicBezTo>
                      <a:pt x="0" y="723"/>
                      <a:pt x="0" y="723"/>
                      <a:pt x="0" y="723"/>
                    </a:cubicBezTo>
                    <a:cubicBezTo>
                      <a:pt x="0" y="729"/>
                      <a:pt x="5" y="734"/>
                      <a:pt x="11" y="734"/>
                    </a:cubicBezTo>
                    <a:cubicBezTo>
                      <a:pt x="592" y="734"/>
                      <a:pt x="592" y="734"/>
                      <a:pt x="592" y="734"/>
                    </a:cubicBezTo>
                    <a:cubicBezTo>
                      <a:pt x="598" y="734"/>
                      <a:pt x="603" y="729"/>
                      <a:pt x="603" y="723"/>
                    </a:cubicBezTo>
                    <a:cubicBezTo>
                      <a:pt x="603" y="315"/>
                      <a:pt x="603" y="315"/>
                      <a:pt x="603" y="315"/>
                    </a:cubicBezTo>
                    <a:cubicBezTo>
                      <a:pt x="603" y="309"/>
                      <a:pt x="598" y="304"/>
                      <a:pt x="592" y="304"/>
                    </a:cubicBezTo>
                    <a:close/>
                    <a:moveTo>
                      <a:pt x="323" y="494"/>
                    </a:moveTo>
                    <a:cubicBezTo>
                      <a:pt x="323" y="612"/>
                      <a:pt x="323" y="612"/>
                      <a:pt x="323" y="612"/>
                    </a:cubicBezTo>
                    <a:cubicBezTo>
                      <a:pt x="323" y="621"/>
                      <a:pt x="316" y="628"/>
                      <a:pt x="307" y="628"/>
                    </a:cubicBezTo>
                    <a:cubicBezTo>
                      <a:pt x="296" y="628"/>
                      <a:pt x="296" y="628"/>
                      <a:pt x="296" y="628"/>
                    </a:cubicBezTo>
                    <a:cubicBezTo>
                      <a:pt x="287" y="628"/>
                      <a:pt x="279" y="621"/>
                      <a:pt x="279" y="612"/>
                    </a:cubicBezTo>
                    <a:cubicBezTo>
                      <a:pt x="279" y="494"/>
                      <a:pt x="279" y="494"/>
                      <a:pt x="279" y="494"/>
                    </a:cubicBezTo>
                    <a:cubicBezTo>
                      <a:pt x="266" y="486"/>
                      <a:pt x="257" y="471"/>
                      <a:pt x="257" y="455"/>
                    </a:cubicBezTo>
                    <a:cubicBezTo>
                      <a:pt x="257" y="430"/>
                      <a:pt x="277" y="410"/>
                      <a:pt x="301" y="410"/>
                    </a:cubicBezTo>
                    <a:cubicBezTo>
                      <a:pt x="326" y="410"/>
                      <a:pt x="346" y="430"/>
                      <a:pt x="346" y="455"/>
                    </a:cubicBezTo>
                    <a:cubicBezTo>
                      <a:pt x="346" y="471"/>
                      <a:pt x="337" y="486"/>
                      <a:pt x="323" y="494"/>
                    </a:cubicBezTo>
                    <a:close/>
                    <a:moveTo>
                      <a:pt x="479" y="304"/>
                    </a:moveTo>
                    <a:cubicBezTo>
                      <a:pt x="124" y="304"/>
                      <a:pt x="124" y="304"/>
                      <a:pt x="124" y="304"/>
                    </a:cubicBezTo>
                    <a:cubicBezTo>
                      <a:pt x="124" y="217"/>
                      <a:pt x="124" y="217"/>
                      <a:pt x="124" y="217"/>
                    </a:cubicBezTo>
                    <a:cubicBezTo>
                      <a:pt x="124" y="131"/>
                      <a:pt x="204" y="61"/>
                      <a:pt x="301" y="61"/>
                    </a:cubicBezTo>
                    <a:cubicBezTo>
                      <a:pt x="399" y="61"/>
                      <a:pt x="479" y="131"/>
                      <a:pt x="479" y="217"/>
                    </a:cubicBezTo>
                    <a:lnTo>
                      <a:pt x="479" y="304"/>
                    </a:lnTo>
                    <a:close/>
                  </a:path>
                </a:pathLst>
              </a:custGeom>
              <a:solidFill>
                <a:schemeClr val="bg2">
                  <a:lumMod val="25000"/>
                  <a:lumOff val="75000"/>
                </a:schemeClr>
              </a:solidFill>
              <a:ln>
                <a:noFill/>
              </a:ln>
              <a:extLst/>
            </p:spPr>
            <p:txBody>
              <a:bodyPr vert="horz" wrap="square" lIns="89618" tIns="44808" rIns="89618" bIns="44808" numCol="1" anchor="t" anchorCtr="0" compatLnSpc="1">
                <a:prstTxWarp prst="textNoShape">
                  <a:avLst/>
                </a:prstTxWarp>
              </a:bodyPr>
              <a:lstStyle/>
              <a:p>
                <a:pPr defTabSz="896214"/>
                <a:endParaRPr lang="en-US" sz="784" kern="0">
                  <a:solidFill>
                    <a:sysClr val="windowText" lastClr="000000"/>
                  </a:solidFill>
                  <a:latin typeface="Segoe UI Light"/>
                </a:endParaRPr>
              </a:p>
            </p:txBody>
          </p:sp>
          <p:pic>
            <p:nvPicPr>
              <p:cNvPr id="848" name="Picture 847"/>
              <p:cNvPicPr>
                <a:picLocks noChangeAspect="1"/>
              </p:cNvPicPr>
              <p:nvPr/>
            </p:nvPicPr>
            <p:blipFill>
              <a:blip r:embed="rId25"/>
              <a:stretch>
                <a:fillRect/>
              </a:stretch>
            </p:blipFill>
            <p:spPr>
              <a:xfrm>
                <a:off x="9070395" y="3579584"/>
                <a:ext cx="446315" cy="356646"/>
              </a:xfrm>
              <a:prstGeom prst="rect">
                <a:avLst/>
              </a:prstGeom>
            </p:spPr>
          </p:pic>
          <p:sp>
            <p:nvSpPr>
              <p:cNvPr id="849" name="TextBox 124"/>
              <p:cNvSpPr txBox="1"/>
              <p:nvPr/>
            </p:nvSpPr>
            <p:spPr>
              <a:xfrm>
                <a:off x="8948657" y="3898761"/>
                <a:ext cx="689790" cy="237689"/>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VMs</a:t>
                </a:r>
              </a:p>
            </p:txBody>
          </p:sp>
          <p:pic>
            <p:nvPicPr>
              <p:cNvPr id="850" name="Picture 8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607545" y="3594331"/>
                <a:ext cx="334066" cy="353067"/>
              </a:xfrm>
              <a:prstGeom prst="rect">
                <a:avLst/>
              </a:prstGeom>
            </p:spPr>
          </p:pic>
          <p:sp>
            <p:nvSpPr>
              <p:cNvPr id="851" name="TextBox 124"/>
              <p:cNvSpPr txBox="1"/>
              <p:nvPr/>
            </p:nvSpPr>
            <p:spPr>
              <a:xfrm>
                <a:off x="9373041" y="3908189"/>
                <a:ext cx="712544" cy="237689"/>
              </a:xfrm>
              <a:prstGeom prst="rect">
                <a:avLst/>
              </a:prstGeom>
              <a:noFill/>
            </p:spPr>
            <p:txBody>
              <a:bodyPr wrap="square" lIns="108800" tIns="54399" rIns="108800" bIns="54399"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0">
                  <a:defRPr/>
                </a:pPr>
                <a:r>
                  <a:rPr lang="en-US" sz="784" dirty="0">
                    <a:solidFill>
                      <a:srgbClr val="FFFFFF"/>
                    </a:solidFill>
                    <a:latin typeface="Segoe UI Light"/>
                  </a:rPr>
                  <a:t>Database</a:t>
                </a:r>
              </a:p>
            </p:txBody>
          </p:sp>
        </p:grpSp>
      </p:grpSp>
      <p:pic>
        <p:nvPicPr>
          <p:cNvPr id="726" name="Picture 725"/>
          <p:cNvPicPr>
            <a:picLocks noChangeAspect="1"/>
          </p:cNvPicPr>
          <p:nvPr/>
        </p:nvPicPr>
        <p:blipFill>
          <a:blip r:embed="rId7">
            <a:biLevel thresh="25000"/>
          </a:blip>
          <a:stretch>
            <a:fillRect/>
          </a:stretch>
        </p:blipFill>
        <p:spPr>
          <a:xfrm>
            <a:off x="7622244" y="3887387"/>
            <a:ext cx="317602" cy="317848"/>
          </a:xfrm>
          <a:prstGeom prst="rect">
            <a:avLst/>
          </a:prstGeom>
        </p:spPr>
      </p:pic>
    </p:spTree>
    <p:extLst>
      <p:ext uri="{BB962C8B-B14F-4D97-AF65-F5344CB8AC3E}">
        <p14:creationId xmlns:p14="http://schemas.microsoft.com/office/powerpoint/2010/main" val="2260651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32"/>
                                        </p:tgtEl>
                                        <p:attrNameLst>
                                          <p:attrName>style.visibility</p:attrName>
                                        </p:attrNameLst>
                                      </p:cBhvr>
                                      <p:to>
                                        <p:strVal val="visible"/>
                                      </p:to>
                                    </p:set>
                                    <p:animEffect transition="in" filter="wipe(left)">
                                      <p:cBhvr>
                                        <p:cTn id="7" dur="500"/>
                                        <p:tgtEl>
                                          <p:spTgt spid="1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left)">
                                      <p:cBhvr>
                                        <p:cTn id="17" dur="500"/>
                                        <p:tgtEl>
                                          <p:spTgt spid="6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451"/>
                                        </p:tgtEl>
                                        <p:attrNameLst>
                                          <p:attrName>style.visibility</p:attrName>
                                        </p:attrNameLst>
                                      </p:cBhvr>
                                      <p:to>
                                        <p:strVal val="visible"/>
                                      </p:to>
                                    </p:set>
                                    <p:animEffect transition="in" filter="wipe(left)">
                                      <p:cBhvr>
                                        <p:cTn id="25" dur="500"/>
                                        <p:tgtEl>
                                          <p:spTgt spid="1451"/>
                                        </p:tgtEl>
                                      </p:cBhvr>
                                    </p:animEffect>
                                  </p:childTnLst>
                                </p:cTn>
                              </p:par>
                            </p:childTnLst>
                          </p:cTn>
                        </p:par>
                        <p:par>
                          <p:cTn id="26" fill="hold">
                            <p:stCondLst>
                              <p:cond delay="1500"/>
                            </p:stCondLst>
                            <p:childTnLst>
                              <p:par>
                                <p:cTn id="27" presetID="10" presetClass="exit" presetSubtype="0" fill="hold" nodeType="afterEffect">
                                  <p:stCondLst>
                                    <p:cond delay="0"/>
                                  </p:stCondLst>
                                  <p:childTnLst>
                                    <p:animEffect transition="out" filter="fade">
                                      <p:cBhvr>
                                        <p:cTn id="28" dur="500"/>
                                        <p:tgtEl>
                                          <p:spTgt spid="73"/>
                                        </p:tgtEl>
                                      </p:cBhvr>
                                    </p:animEffect>
                                    <p:set>
                                      <p:cBhvr>
                                        <p:cTn id="29" dur="1" fill="hold">
                                          <p:stCondLst>
                                            <p:cond delay="499"/>
                                          </p:stCondLst>
                                        </p:cTn>
                                        <p:tgtEl>
                                          <p:spTgt spid="7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1443"/>
                                        </p:tgtEl>
                                        <p:attrNameLst>
                                          <p:attrName>style.visibility</p:attrName>
                                        </p:attrNameLst>
                                      </p:cBhvr>
                                      <p:to>
                                        <p:strVal val="visible"/>
                                      </p:to>
                                    </p:set>
                                    <p:animEffect transition="in" filter="wipe(left)">
                                      <p:cBhvr>
                                        <p:cTn id="37" dur="500"/>
                                        <p:tgtEl>
                                          <p:spTgt spid="144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2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3" grpId="0"/>
      <p:bldP spid="2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1" y="1879196"/>
            <a:ext cx="12192000" cy="239327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109" name="Group 108"/>
          <p:cNvGrpSpPr/>
          <p:nvPr/>
        </p:nvGrpSpPr>
        <p:grpSpPr>
          <a:xfrm>
            <a:off x="4384679" y="2347514"/>
            <a:ext cx="847687" cy="1212025"/>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spc="-49" dirty="0">
                  <a:gradFill>
                    <a:gsLst>
                      <a:gs pos="0">
                        <a:srgbClr val="FFFFFF"/>
                      </a:gs>
                      <a:gs pos="100000">
                        <a:srgbClr val="FFFFFF"/>
                      </a:gs>
                    </a:gsLst>
                    <a:lin ang="5400000" scaled="0"/>
                  </a:gradFill>
                  <a:latin typeface="Segoe UI"/>
                </a:rPr>
                <a:t>Dv3</a:t>
              </a:r>
            </a:p>
          </p:txBody>
        </p:sp>
      </p:grpSp>
      <p:sp>
        <p:nvSpPr>
          <p:cNvPr id="2" name="Title 1"/>
          <p:cNvSpPr>
            <a:spLocks noGrp="1"/>
          </p:cNvSpPr>
          <p:nvPr>
            <p:ph type="title"/>
          </p:nvPr>
        </p:nvSpPr>
        <p:spPr/>
        <p:txBody>
          <a:bodyPr/>
          <a:lstStyle/>
          <a:p>
            <a:r>
              <a:rPr lang="en-US" dirty="0"/>
              <a:t>Compute size options</a:t>
            </a:r>
          </a:p>
        </p:txBody>
      </p:sp>
      <p:sp>
        <p:nvSpPr>
          <p:cNvPr id="10" name="Rectangle 9"/>
          <p:cNvSpPr/>
          <p:nvPr/>
        </p:nvSpPr>
        <p:spPr bwMode="auto">
          <a:xfrm>
            <a:off x="584148" y="3805046"/>
            <a:ext cx="2848934" cy="479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050485" y="3805046"/>
            <a:ext cx="2559688" cy="479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spAutoFit/>
          </a:bodyPr>
          <a:lstStyle/>
          <a:p>
            <a:pPr algn="r" defTabSz="913927"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13979" y="3805046"/>
            <a:ext cx="10966363"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1433292" y="291514"/>
            <a:ext cx="491789" cy="491789"/>
            <a:chOff x="454026" y="1404697"/>
            <a:chExt cx="501650" cy="501650"/>
          </a:xfrm>
        </p:grpSpPr>
        <p:sp>
          <p:nvSpPr>
            <p:cNvPr id="58" name="Oval 5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65"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nvGrpSpPr>
          <p:cNvPr id="45" name="Group 44" hidden="1"/>
          <p:cNvGrpSpPr/>
          <p:nvPr/>
        </p:nvGrpSpPr>
        <p:grpSpPr>
          <a:xfrm>
            <a:off x="473115" y="2336723"/>
            <a:ext cx="847687" cy="1212025"/>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A</a:t>
              </a:r>
            </a:p>
          </p:txBody>
        </p:sp>
      </p:grpSp>
      <p:grpSp>
        <p:nvGrpSpPr>
          <p:cNvPr id="59" name="Group 58"/>
          <p:cNvGrpSpPr/>
          <p:nvPr/>
        </p:nvGrpSpPr>
        <p:grpSpPr>
          <a:xfrm>
            <a:off x="1682688" y="2345700"/>
            <a:ext cx="847687" cy="1212025"/>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grpSp>
      <p:grpSp>
        <p:nvGrpSpPr>
          <p:cNvPr id="62" name="Group 61" hidden="1"/>
          <p:cNvGrpSpPr/>
          <p:nvPr/>
        </p:nvGrpSpPr>
        <p:grpSpPr>
          <a:xfrm>
            <a:off x="2337964" y="2336723"/>
            <a:ext cx="847687" cy="1212025"/>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D</a:t>
              </a:r>
            </a:p>
          </p:txBody>
        </p:sp>
      </p:grpSp>
      <p:grpSp>
        <p:nvGrpSpPr>
          <p:cNvPr id="68" name="Group 67" hidden="1"/>
          <p:cNvGrpSpPr/>
          <p:nvPr/>
        </p:nvGrpSpPr>
        <p:grpSpPr>
          <a:xfrm>
            <a:off x="4202813" y="2336723"/>
            <a:ext cx="847687" cy="1212025"/>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F</a:t>
              </a:r>
            </a:p>
          </p:txBody>
        </p:sp>
      </p:grpSp>
      <p:grpSp>
        <p:nvGrpSpPr>
          <p:cNvPr id="71" name="Group 70"/>
          <p:cNvGrpSpPr/>
          <p:nvPr/>
        </p:nvGrpSpPr>
        <p:grpSpPr>
          <a:xfrm>
            <a:off x="6980457" y="2335541"/>
            <a:ext cx="847687" cy="1212025"/>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L</a:t>
              </a:r>
            </a:p>
          </p:txBody>
        </p:sp>
      </p:grpSp>
      <p:grpSp>
        <p:nvGrpSpPr>
          <p:cNvPr id="74" name="Group 73"/>
          <p:cNvGrpSpPr/>
          <p:nvPr/>
        </p:nvGrpSpPr>
        <p:grpSpPr>
          <a:xfrm>
            <a:off x="9574255" y="2340007"/>
            <a:ext cx="847687" cy="1212025"/>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latin typeface="Segoe UI"/>
                </a:rPr>
                <a:t>Ev3</a:t>
              </a:r>
            </a:p>
          </p:txBody>
        </p:sp>
      </p:grpSp>
      <p:grpSp>
        <p:nvGrpSpPr>
          <p:cNvPr id="77" name="Group 76" hidden="1"/>
          <p:cNvGrpSpPr/>
          <p:nvPr/>
        </p:nvGrpSpPr>
        <p:grpSpPr>
          <a:xfrm>
            <a:off x="7000086" y="2336723"/>
            <a:ext cx="847687" cy="1212025"/>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G</a:t>
              </a:r>
            </a:p>
          </p:txBody>
        </p:sp>
      </p:grpSp>
      <p:grpSp>
        <p:nvGrpSpPr>
          <p:cNvPr id="80" name="Group 79"/>
          <p:cNvGrpSpPr/>
          <p:nvPr/>
        </p:nvGrpSpPr>
        <p:grpSpPr>
          <a:xfrm>
            <a:off x="6119774" y="2340007"/>
            <a:ext cx="847687" cy="1212025"/>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N</a:t>
              </a:r>
            </a:p>
          </p:txBody>
        </p:sp>
      </p:grpSp>
      <p:grpSp>
        <p:nvGrpSpPr>
          <p:cNvPr id="83" name="Group 82"/>
          <p:cNvGrpSpPr/>
          <p:nvPr/>
        </p:nvGrpSpPr>
        <p:grpSpPr>
          <a:xfrm>
            <a:off x="8710288" y="2344885"/>
            <a:ext cx="847687" cy="1212025"/>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H</a:t>
              </a:r>
            </a:p>
          </p:txBody>
        </p:sp>
      </p:grpSp>
      <p:grpSp>
        <p:nvGrpSpPr>
          <p:cNvPr id="94" name="Group 93"/>
          <p:cNvGrpSpPr/>
          <p:nvPr/>
        </p:nvGrpSpPr>
        <p:grpSpPr>
          <a:xfrm>
            <a:off x="3503096" y="2346827"/>
            <a:ext cx="847687" cy="1212025"/>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dirty="0">
                  <a:gradFill>
                    <a:gsLst>
                      <a:gs pos="0">
                        <a:srgbClr val="FFFFFF"/>
                      </a:gs>
                      <a:gs pos="100000">
                        <a:srgbClr val="FFFFFF"/>
                      </a:gs>
                    </a:gsLst>
                    <a:lin ang="5400000" scaled="0"/>
                  </a:gradFill>
                  <a:latin typeface="Segoe UI"/>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647" b="1" spc="-49" dirty="0">
                  <a:gradFill>
                    <a:gsLst>
                      <a:gs pos="0">
                        <a:srgbClr val="FFFFFF"/>
                      </a:gs>
                      <a:gs pos="100000">
                        <a:srgbClr val="FFFFFF"/>
                      </a:gs>
                    </a:gsLst>
                    <a:lin ang="5400000" scaled="0"/>
                  </a:gradFill>
                  <a:latin typeface="Segoe UI"/>
                </a:rPr>
                <a:t>Dv2</a:t>
              </a:r>
            </a:p>
          </p:txBody>
        </p:sp>
      </p:grpSp>
      <p:grpSp>
        <p:nvGrpSpPr>
          <p:cNvPr id="134" name="Group 133"/>
          <p:cNvGrpSpPr/>
          <p:nvPr/>
        </p:nvGrpSpPr>
        <p:grpSpPr>
          <a:xfrm>
            <a:off x="823173" y="2342865"/>
            <a:ext cx="847687" cy="1212025"/>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A</a:t>
              </a:r>
            </a:p>
          </p:txBody>
        </p:sp>
      </p:grpSp>
      <p:grpSp>
        <p:nvGrpSpPr>
          <p:cNvPr id="137" name="Group 136"/>
          <p:cNvGrpSpPr/>
          <p:nvPr/>
        </p:nvGrpSpPr>
        <p:grpSpPr>
          <a:xfrm>
            <a:off x="2621377" y="2346828"/>
            <a:ext cx="847687" cy="1212025"/>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D</a:t>
              </a:r>
            </a:p>
          </p:txBody>
        </p:sp>
      </p:grpSp>
      <p:grpSp>
        <p:nvGrpSpPr>
          <p:cNvPr id="140" name="Group 139"/>
          <p:cNvGrpSpPr/>
          <p:nvPr/>
        </p:nvGrpSpPr>
        <p:grpSpPr>
          <a:xfrm>
            <a:off x="5261285" y="2346827"/>
            <a:ext cx="847687" cy="1212025"/>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F</a:t>
              </a:r>
            </a:p>
          </p:txBody>
        </p:sp>
      </p:grpSp>
      <p:grpSp>
        <p:nvGrpSpPr>
          <p:cNvPr id="143" name="Group 142"/>
          <p:cNvGrpSpPr/>
          <p:nvPr/>
        </p:nvGrpSpPr>
        <p:grpSpPr>
          <a:xfrm>
            <a:off x="7838417" y="2333246"/>
            <a:ext cx="847687" cy="1212025"/>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4313" b="1" dirty="0">
                  <a:gradFill>
                    <a:gsLst>
                      <a:gs pos="0">
                        <a:srgbClr val="FFFFFF"/>
                      </a:gs>
                      <a:gs pos="100000">
                        <a:srgbClr val="FFFFFF"/>
                      </a:gs>
                    </a:gsLst>
                    <a:lin ang="5400000" scaled="0"/>
                  </a:gradFill>
                  <a:latin typeface="Segoe UI"/>
                </a:rPr>
                <a:t>G</a:t>
              </a:r>
            </a:p>
          </p:txBody>
        </p:sp>
      </p:grpSp>
      <p:sp>
        <p:nvSpPr>
          <p:cNvPr id="108" name="TextBox 107"/>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grpSp>
        <p:nvGrpSpPr>
          <p:cNvPr id="89" name="Group 88"/>
          <p:cNvGrpSpPr/>
          <p:nvPr/>
        </p:nvGrpSpPr>
        <p:grpSpPr>
          <a:xfrm>
            <a:off x="10362091" y="2344885"/>
            <a:ext cx="970841" cy="993141"/>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505050"/>
                      </a:gs>
                      <a:gs pos="100000">
                        <a:srgbClr val="505050"/>
                      </a:gs>
                    </a:gsLst>
                    <a:lin ang="5400000" scaled="0"/>
                  </a:gradFill>
                  <a:latin typeface="Segoe UI"/>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719983" y="637782"/>
            <a:ext cx="1460808" cy="2065878"/>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&gt;80,000 IOPs</a:t>
              </a:r>
            </a:p>
            <a:p>
              <a:pPr algn="ctr" defTabSz="913927" eaLnBrk="0" fontAlgn="base" hangingPunct="0">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spTree>
    <p:extLst>
      <p:ext uri="{BB962C8B-B14F-4D97-AF65-F5344CB8AC3E}">
        <p14:creationId xmlns:p14="http://schemas.microsoft.com/office/powerpoint/2010/main" val="1464481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45"/>
                                        </p:tgtEl>
                                        <p:attrNameLst>
                                          <p:attrName>ppt_x</p:attrName>
                                          <p:attrName>ppt_y</p:attrName>
                                        </p:attrNameLst>
                                      </p:cBhvr>
                                    </p:animMotion>
                                  </p:childTnLst>
                                </p:cTn>
                              </p:par>
                              <p:par>
                                <p:cTn id="13" presetID="42" presetClass="path" presetSubtype="0" accel="50000" decel="50000" fill="hold" nodeType="withEffect">
                                  <p:stCondLst>
                                    <p:cond delay="0"/>
                                  </p:stCondLst>
                                  <p:childTnLst>
                                    <p:animMotion origin="layout" path="M 0 0 L 0 0.25 E" pathEditMode="relative" ptsTypes="">
                                      <p:cBhvr>
                                        <p:cTn id="14" dur="2000" fill="hold"/>
                                        <p:tgtEl>
                                          <p:spTgt spid="62"/>
                                        </p:tgtEl>
                                        <p:attrNameLst>
                                          <p:attrName>ppt_x</p:attrName>
                                          <p:attrName>ppt_y</p:attrName>
                                        </p:attrNameLst>
                                      </p:cBhvr>
                                    </p:animMotion>
                                  </p:childTnLst>
                                </p:cTn>
                              </p:par>
                              <p:par>
                                <p:cTn id="15" presetID="42" presetClass="path" presetSubtype="0" accel="50000" decel="50000" fill="hold" nodeType="withEffect">
                                  <p:stCondLst>
                                    <p:cond delay="0"/>
                                  </p:stCondLst>
                                  <p:childTnLst>
                                    <p:animMotion origin="layout" path="M 0 0 L 0 0.25 E" pathEditMode="relative" ptsTypes="">
                                      <p:cBhvr>
                                        <p:cTn id="16" dur="2000" fill="hold"/>
                                        <p:tgtEl>
                                          <p:spTgt spid="68"/>
                                        </p:tgtEl>
                                        <p:attrNameLst>
                                          <p:attrName>ppt_x</p:attrName>
                                          <p:attrName>ppt_y</p:attrName>
                                        </p:attrNameLst>
                                      </p:cBhvr>
                                    </p:animMotion>
                                  </p:childTnLst>
                                </p:cTn>
                              </p:par>
                              <p:par>
                                <p:cTn id="17" presetID="42" presetClass="path" presetSubtype="0" accel="50000" decel="50000" fill="hold" nodeType="withEffect">
                                  <p:stCondLst>
                                    <p:cond delay="0"/>
                                  </p:stCondLst>
                                  <p:childTnLst>
                                    <p:animMotion origin="layout" path="M 0 0 L 0 0.25 E" pathEditMode="relative" ptsTypes="">
                                      <p:cBhvr>
                                        <p:cTn id="18" dur="2000" fill="hold"/>
                                        <p:tgtEl>
                                          <p:spTgt spid="77"/>
                                        </p:tgtEl>
                                        <p:attrNameLst>
                                          <p:attrName>ppt_x</p:attrName>
                                          <p:attrName>ppt_y</p:attrName>
                                        </p:attrNameLst>
                                      </p:cBhvr>
                                    </p:animMotion>
                                  </p:childTnLst>
                                </p:cTn>
                              </p:par>
                              <p:par>
                                <p:cTn id="19" presetID="10" presetClass="entr" presetSubtype="0" fill="hold" nodeType="withEffect">
                                  <p:stCondLst>
                                    <p:cond delay="25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nodeType="withEffect">
                                  <p:stCondLst>
                                    <p:cond delay="250"/>
                                  </p:stCondLst>
                                  <p:childTnLst>
                                    <p:animMotion origin="layout" path="M 2.13684E-6 -2.28779E-6 L 2.13684E-6 0.05039 " pathEditMode="relative" rAng="0" ptsTypes="AA">
                                      <p:cBhvr>
                                        <p:cTn id="23" dur="750" spd="-100000" fill="hold"/>
                                        <p:tgtEl>
                                          <p:spTgt spid="59"/>
                                        </p:tgtEl>
                                        <p:attrNameLst>
                                          <p:attrName>ppt_x</p:attrName>
                                          <p:attrName>ppt_y</p:attrName>
                                        </p:attrNameLst>
                                      </p:cBhvr>
                                      <p:rCtr x="0" y="2519"/>
                                    </p:animMotion>
                                  </p:childTnLst>
                                </p:cTn>
                              </p:par>
                              <p:par>
                                <p:cTn id="24" presetID="10" presetClass="entr" presetSubtype="0" fill="hold" nodeType="withEffect">
                                  <p:stCondLst>
                                    <p:cond delay="25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nodeType="withEffect">
                                  <p:stCondLst>
                                    <p:cond delay="250"/>
                                  </p:stCondLst>
                                  <p:childTnLst>
                                    <p:animMotion origin="layout" path="M 2.30278E-6 7.48979E-7 L 2.30278E-6 0.05039 " pathEditMode="relative" rAng="0" ptsTypes="AA">
                                      <p:cBhvr>
                                        <p:cTn id="28" dur="750" spd="-100000" fill="hold"/>
                                        <p:tgtEl>
                                          <p:spTgt spid="94"/>
                                        </p:tgtEl>
                                        <p:attrNameLst>
                                          <p:attrName>ppt_x</p:attrName>
                                          <p:attrName>ppt_y</p:attrName>
                                        </p:attrNameLst>
                                      </p:cBhvr>
                                      <p:rCtr x="0" y="2519"/>
                                    </p:animMotion>
                                  </p:childTnLst>
                                </p:cTn>
                              </p:par>
                              <p:par>
                                <p:cTn id="29" presetID="10" presetClass="entr" presetSubtype="0" fill="hold" nodeType="withEffect">
                                  <p:stCondLst>
                                    <p:cond delay="25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42" presetClass="path" presetSubtype="0" decel="100000" fill="hold" nodeType="withEffect">
                                  <p:stCondLst>
                                    <p:cond delay="250"/>
                                  </p:stCondLst>
                                  <p:childTnLst>
                                    <p:animMotion origin="layout" path="M -3.90094E-6 -1.40717E-7 L -3.90094E-6 0.05039 " pathEditMode="relative" rAng="0" ptsTypes="AA">
                                      <p:cBhvr>
                                        <p:cTn id="33" dur="750" spd="-100000" fill="hold"/>
                                        <p:tgtEl>
                                          <p:spTgt spid="71"/>
                                        </p:tgtEl>
                                        <p:attrNameLst>
                                          <p:attrName>ppt_x</p:attrName>
                                          <p:attrName>ppt_y</p:attrName>
                                        </p:attrNameLst>
                                      </p:cBhvr>
                                      <p:rCtr x="0" y="2519"/>
                                    </p:animMotion>
                                  </p:childTnLst>
                                </p:cTn>
                              </p:par>
                              <p:par>
                                <p:cTn id="34" presetID="10" presetClass="entr" presetSubtype="0" fill="hold" nodeType="withEffect">
                                  <p:stCondLst>
                                    <p:cond delay="25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par>
                                <p:cTn id="37" presetID="42" presetClass="path" presetSubtype="0" decel="100000" fill="hold" nodeType="withEffect">
                                  <p:stCondLst>
                                    <p:cond delay="250"/>
                                  </p:stCondLst>
                                  <p:childTnLst>
                                    <p:animMotion origin="layout" path="M -5.02936E-7 -2.8098E-6 L -5.02936E-7 0.05039 " pathEditMode="relative" rAng="0" ptsTypes="AA">
                                      <p:cBhvr>
                                        <p:cTn id="38" dur="750" spd="-100000" fill="hold"/>
                                        <p:tgtEl>
                                          <p:spTgt spid="74"/>
                                        </p:tgtEl>
                                        <p:attrNameLst>
                                          <p:attrName>ppt_x</p:attrName>
                                          <p:attrName>ppt_y</p:attrName>
                                        </p:attrNameLst>
                                      </p:cBhvr>
                                      <p:rCtr x="0" y="2519"/>
                                    </p:animMotion>
                                  </p:childTnLst>
                                </p:cTn>
                              </p:par>
                              <p:par>
                                <p:cTn id="39" presetID="10" presetClass="entr" presetSubtype="0" fill="hold" nodeType="withEffect">
                                  <p:stCondLst>
                                    <p:cond delay="25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42" presetClass="path" presetSubtype="0" decel="100000" fill="hold" nodeType="withEffect">
                                  <p:stCondLst>
                                    <p:cond delay="250"/>
                                  </p:stCondLst>
                                  <p:childTnLst>
                                    <p:animMotion origin="layout" path="M 4.82002E-6 -4.43486E-6 L 4.82002E-6 0.05039 " pathEditMode="relative" rAng="0" ptsTypes="AA">
                                      <p:cBhvr>
                                        <p:cTn id="43" dur="750" spd="-100000" fill="hold"/>
                                        <p:tgtEl>
                                          <p:spTgt spid="80"/>
                                        </p:tgtEl>
                                        <p:attrNameLst>
                                          <p:attrName>ppt_x</p:attrName>
                                          <p:attrName>ppt_y</p:attrName>
                                        </p:attrNameLst>
                                      </p:cBhvr>
                                      <p:rCtr x="0" y="2519"/>
                                    </p:animMotion>
                                  </p:childTnLst>
                                </p:cTn>
                              </p:par>
                              <p:par>
                                <p:cTn id="44" presetID="10" presetClass="entr" presetSubtype="0" fill="hold" nodeType="withEffect">
                                  <p:stCondLst>
                                    <p:cond delay="25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42" presetClass="path" presetSubtype="0" decel="100000" fill="hold" nodeType="withEffect">
                                  <p:stCondLst>
                                    <p:cond delay="250"/>
                                  </p:stCondLst>
                                  <p:childTnLst>
                                    <p:animMotion origin="layout" path="M -1.2484E-6 -4.95688E-6 L -1.2484E-6 0.05039 " pathEditMode="relative" rAng="0" ptsTypes="AA">
                                      <p:cBhvr>
                                        <p:cTn id="48" dur="750" spd="-100000" fill="hold"/>
                                        <p:tgtEl>
                                          <p:spTgt spid="83"/>
                                        </p:tgtEl>
                                        <p:attrNameLst>
                                          <p:attrName>ppt_x</p:attrName>
                                          <p:attrName>ppt_y</p:attrName>
                                        </p:attrNameLst>
                                      </p:cBhvr>
                                      <p:rCtr x="0" y="2519"/>
                                    </p:animMotion>
                                  </p:childTnLst>
                                </p:cTn>
                              </p:par>
                              <p:par>
                                <p:cTn id="49" presetID="16" presetClass="entr" presetSubtype="21" fill="hold" nodeType="withEffect">
                                  <p:stCondLst>
                                    <p:cond delay="250"/>
                                  </p:stCondLst>
                                  <p:childTnLst>
                                    <p:set>
                                      <p:cBhvr>
                                        <p:cTn id="50" dur="1" fill="hold">
                                          <p:stCondLst>
                                            <p:cond delay="0"/>
                                          </p:stCondLst>
                                        </p:cTn>
                                        <p:tgtEl>
                                          <p:spTgt spid="107"/>
                                        </p:tgtEl>
                                        <p:attrNameLst>
                                          <p:attrName>style.visibility</p:attrName>
                                        </p:attrNameLst>
                                      </p:cBhvr>
                                      <p:to>
                                        <p:strVal val="visible"/>
                                      </p:to>
                                    </p:set>
                                    <p:animEffect transition="in" filter="barn(inVertical)">
                                      <p:cBhvr>
                                        <p:cTn id="51" dur="500"/>
                                        <p:tgtEl>
                                          <p:spTgt spid="107"/>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250"/>
                                  </p:stCondLst>
                                  <p:childTnLst>
                                    <p:set>
                                      <p:cBhvr>
                                        <p:cTn id="59" dur="1" fill="hold">
                                          <p:stCondLst>
                                            <p:cond delay="0"/>
                                          </p:stCondLst>
                                        </p:cTn>
                                        <p:tgtEl>
                                          <p:spTgt spid="109"/>
                                        </p:tgtEl>
                                        <p:attrNameLst>
                                          <p:attrName>style.visibility</p:attrName>
                                        </p:attrNameLst>
                                      </p:cBhvr>
                                      <p:to>
                                        <p:strVal val="visible"/>
                                      </p:to>
                                    </p:set>
                                    <p:animEffect transition="in" filter="fade">
                                      <p:cBhvr>
                                        <p:cTn id="60" dur="500"/>
                                        <p:tgtEl>
                                          <p:spTgt spid="109"/>
                                        </p:tgtEl>
                                      </p:cBhvr>
                                    </p:animEffect>
                                  </p:childTnLst>
                                </p:cTn>
                              </p:par>
                              <p:par>
                                <p:cTn id="61" presetID="42" presetClass="path" presetSubtype="0" decel="100000" fill="hold" nodeType="withEffect">
                                  <p:stCondLst>
                                    <p:cond delay="250"/>
                                  </p:stCondLst>
                                  <p:childTnLst>
                                    <p:animMotion origin="layout" path="M -2.45086E-7 -3.17749E-6 L -2.45086E-7 0.05039 " pathEditMode="relative" rAng="0" ptsTypes="AA">
                                      <p:cBhvr>
                                        <p:cTn id="62" dur="750" spd="-100000" fill="hold"/>
                                        <p:tgtEl>
                                          <p:spTgt spid="109"/>
                                        </p:tgtEl>
                                        <p:attrNameLst>
                                          <p:attrName>ppt_x</p:attrName>
                                          <p:attrName>ppt_y</p:attrName>
                                        </p:attrNameLst>
                                      </p:cBhvr>
                                      <p:rCtr x="0" y="2519"/>
                                    </p:animMotion>
                                  </p:childTnLst>
                                </p:cTn>
                              </p:par>
                              <p:par>
                                <p:cTn id="63" presetID="10" presetClass="entr" presetSubtype="0" fill="hold" nodeType="withEffect">
                                  <p:stCondLst>
                                    <p:cond delay="25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42" presetClass="path" presetSubtype="0" decel="100000" fill="hold" nodeType="withEffect">
                                  <p:stCondLst>
                                    <p:cond delay="250"/>
                                  </p:stCondLst>
                                  <p:childTnLst>
                                    <p:animMotion origin="layout" path="M -8.93541E-8 2.83704E-6 L -8.93541E-8 0.05038 " pathEditMode="relative" rAng="0" ptsTypes="AA">
                                      <p:cBhvr>
                                        <p:cTn id="67" dur="750" spd="-100000" fill="hold"/>
                                        <p:tgtEl>
                                          <p:spTgt spid="8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disks</a:t>
            </a:r>
          </a:p>
        </p:txBody>
      </p:sp>
      <p:sp>
        <p:nvSpPr>
          <p:cNvPr id="4" name="Text Placeholder 3"/>
          <p:cNvSpPr>
            <a:spLocks noGrp="1"/>
          </p:cNvSpPr>
          <p:nvPr>
            <p:ph type="body" sz="quarter" idx="11"/>
          </p:nvPr>
        </p:nvSpPr>
        <p:spPr>
          <a:xfrm>
            <a:off x="269241" y="1189495"/>
            <a:ext cx="4827432" cy="2978039"/>
          </a:xfrm>
        </p:spPr>
        <p:txBody>
          <a:bodyPr/>
          <a:lstStyle/>
          <a:p>
            <a:pPr>
              <a:spcBef>
                <a:spcPts val="1765"/>
              </a:spcBef>
            </a:pPr>
            <a:r>
              <a:rPr lang="en-US" sz="2745" dirty="0">
                <a:gradFill>
                  <a:gsLst>
                    <a:gs pos="1250">
                      <a:schemeClr val="tx2"/>
                    </a:gs>
                    <a:gs pos="99000">
                      <a:schemeClr val="tx2"/>
                    </a:gs>
                  </a:gsLst>
                  <a:lin ang="5400000" scaled="0"/>
                </a:gradFill>
              </a:rPr>
              <a:t>Simplified management for </a:t>
            </a:r>
            <a:br>
              <a:rPr lang="en-US" sz="2745" dirty="0">
                <a:gradFill>
                  <a:gsLst>
                    <a:gs pos="1250">
                      <a:schemeClr val="tx2"/>
                    </a:gs>
                    <a:gs pos="99000">
                      <a:schemeClr val="tx2"/>
                    </a:gs>
                  </a:gsLst>
                  <a:lin ang="5400000" scaled="0"/>
                </a:gradFill>
              </a:rPr>
            </a:br>
            <a:r>
              <a:rPr lang="en-US" sz="2745" dirty="0">
                <a:gradFill>
                  <a:gsLst>
                    <a:gs pos="1250">
                      <a:schemeClr val="tx2"/>
                    </a:gs>
                    <a:gs pos="99000">
                      <a:schemeClr val="tx2"/>
                    </a:gs>
                  </a:gsLst>
                  <a:lin ang="5400000" scaled="0"/>
                </a:gradFill>
              </a:rPr>
              <a:t>performance and scale</a:t>
            </a:r>
          </a:p>
          <a:p>
            <a:pPr>
              <a:spcBef>
                <a:spcPts val="1765"/>
              </a:spcBef>
            </a:pPr>
            <a:r>
              <a:rPr lang="en-US" sz="2745" dirty="0">
                <a:gradFill>
                  <a:gsLst>
                    <a:gs pos="1250">
                      <a:schemeClr val="tx2"/>
                    </a:gs>
                    <a:gs pos="99000">
                      <a:schemeClr val="tx2"/>
                    </a:gs>
                  </a:gsLst>
                  <a:lin ang="5400000" scaled="0"/>
                </a:gradFill>
              </a:rPr>
              <a:t>Overview</a:t>
            </a:r>
          </a:p>
          <a:p>
            <a:pPr>
              <a:spcBef>
                <a:spcPts val="1765"/>
              </a:spcBef>
            </a:pPr>
            <a:r>
              <a:rPr lang="en-US" sz="1765" dirty="0">
                <a:gradFill>
                  <a:gsLst>
                    <a:gs pos="1250">
                      <a:schemeClr val="tx1"/>
                    </a:gs>
                    <a:gs pos="99000">
                      <a:schemeClr val="tx1"/>
                    </a:gs>
                  </a:gsLst>
                  <a:lin ang="5400000" scaled="0"/>
                </a:gradFill>
                <a:latin typeface="+mn-lt"/>
              </a:rPr>
              <a:t>Simplifies management to avoid capacity </a:t>
            </a:r>
            <a:br>
              <a:rPr lang="en-US" sz="1765" dirty="0">
                <a:gradFill>
                  <a:gsLst>
                    <a:gs pos="1250">
                      <a:schemeClr val="tx1"/>
                    </a:gs>
                    <a:gs pos="99000">
                      <a:schemeClr val="tx1"/>
                    </a:gs>
                  </a:gsLst>
                  <a:lin ang="5400000" scaled="0"/>
                </a:gradFill>
                <a:latin typeface="+mn-lt"/>
              </a:rPr>
            </a:br>
            <a:r>
              <a:rPr lang="en-US" sz="1765" dirty="0">
                <a:gradFill>
                  <a:gsLst>
                    <a:gs pos="1250">
                      <a:schemeClr val="tx1"/>
                    </a:gs>
                    <a:gs pos="99000">
                      <a:schemeClr val="tx1"/>
                    </a:gs>
                  </a:gsLst>
                  <a:lin ang="5400000" scaled="0"/>
                </a:gradFill>
                <a:latin typeface="+mn-lt"/>
              </a:rPr>
              <a:t>planning mistakes and easier to scale</a:t>
            </a:r>
          </a:p>
          <a:p>
            <a:pPr>
              <a:spcBef>
                <a:spcPts val="1765"/>
              </a:spcBef>
            </a:pPr>
            <a:r>
              <a:rPr lang="en-US" sz="1765" dirty="0">
                <a:gradFill>
                  <a:gsLst>
                    <a:gs pos="1250">
                      <a:schemeClr val="tx1"/>
                    </a:gs>
                    <a:gs pos="99000">
                      <a:schemeClr val="tx1"/>
                    </a:gs>
                  </a:gsLst>
                  <a:lin ang="5400000" scaled="0"/>
                </a:gradFill>
                <a:latin typeface="+mn-lt"/>
              </a:rPr>
              <a:t>Integrates directly with virtual machine </a:t>
            </a:r>
            <a:br>
              <a:rPr lang="en-US" sz="1765" dirty="0">
                <a:gradFill>
                  <a:gsLst>
                    <a:gs pos="1250">
                      <a:schemeClr val="tx1"/>
                    </a:gs>
                    <a:gs pos="99000">
                      <a:schemeClr val="tx1"/>
                    </a:gs>
                  </a:gsLst>
                  <a:lin ang="5400000" scaled="0"/>
                </a:gradFill>
                <a:latin typeface="+mn-lt"/>
              </a:rPr>
            </a:br>
            <a:r>
              <a:rPr lang="en-US" sz="1765" dirty="0">
                <a:gradFill>
                  <a:gsLst>
                    <a:gs pos="1250">
                      <a:schemeClr val="tx1"/>
                    </a:gs>
                    <a:gs pos="99000">
                      <a:schemeClr val="tx1"/>
                    </a:gs>
                  </a:gsLst>
                  <a:lin ang="5400000" scaled="0"/>
                </a:gradFill>
                <a:latin typeface="+mn-lt"/>
              </a:rPr>
              <a:t>scale sets</a:t>
            </a:r>
          </a:p>
        </p:txBody>
      </p:sp>
      <p:grpSp>
        <p:nvGrpSpPr>
          <p:cNvPr id="14" name="Group 13"/>
          <p:cNvGrpSpPr/>
          <p:nvPr/>
        </p:nvGrpSpPr>
        <p:grpSpPr>
          <a:xfrm>
            <a:off x="5648099" y="487"/>
            <a:ext cx="6543901" cy="6857027"/>
            <a:chOff x="5761355" y="0"/>
            <a:chExt cx="6675120" cy="6994525"/>
          </a:xfrm>
        </p:grpSpPr>
        <p:grpSp>
          <p:nvGrpSpPr>
            <p:cNvPr id="6" name="Group 5"/>
            <p:cNvGrpSpPr/>
            <p:nvPr/>
          </p:nvGrpSpPr>
          <p:grpSpPr>
            <a:xfrm>
              <a:off x="5761355" y="0"/>
              <a:ext cx="6675120" cy="6994525"/>
              <a:chOff x="5761355" y="0"/>
              <a:chExt cx="6675120" cy="6994525"/>
            </a:xfrm>
          </p:grpSpPr>
          <p:sp>
            <p:nvSpPr>
              <p:cNvPr id="25" name="Rectangle 24"/>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0" name="Rounded Rectangle 49"/>
              <p:cNvSpPr/>
              <p:nvPr/>
            </p:nvSpPr>
            <p:spPr bwMode="auto">
              <a:xfrm>
                <a:off x="9146989" y="1215091"/>
                <a:ext cx="2664980" cy="456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BEHIND THE SCENES</a:t>
                </a:r>
              </a:p>
            </p:txBody>
          </p:sp>
          <p:sp>
            <p:nvSpPr>
              <p:cNvPr id="41" name="Rectangle 40"/>
              <p:cNvSpPr/>
              <p:nvPr/>
            </p:nvSpPr>
            <p:spPr bwMode="auto">
              <a:xfrm>
                <a:off x="9486008" y="4127861"/>
                <a:ext cx="2009083" cy="141452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500 IOPS PER DISK</a:t>
                </a:r>
              </a:p>
            </p:txBody>
          </p:sp>
          <p:sp>
            <p:nvSpPr>
              <p:cNvPr id="7" name="Rounded Rectangle 6"/>
              <p:cNvSpPr/>
              <p:nvPr/>
            </p:nvSpPr>
            <p:spPr bwMode="auto">
              <a:xfrm>
                <a:off x="6385862" y="1215091"/>
                <a:ext cx="2664980" cy="45643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314">
                  <a:lnSpc>
                    <a:spcPct val="90000"/>
                  </a:lnSpc>
                </a:pPr>
                <a:r>
                  <a:rPr lang="en-US" sz="1568"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WHAT THE </a:t>
                </a:r>
                <a:br>
                  <a:rPr lang="en-US" sz="1568"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568"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ADMINISTRATOR SEES</a:t>
                </a:r>
              </a:p>
            </p:txBody>
          </p:sp>
          <p:sp>
            <p:nvSpPr>
              <p:cNvPr id="42" name="TextBox 41"/>
              <p:cNvSpPr txBox="1"/>
              <p:nvPr/>
            </p:nvSpPr>
            <p:spPr>
              <a:xfrm>
                <a:off x="9968519" y="5219216"/>
                <a:ext cx="1526572" cy="323165"/>
              </a:xfrm>
              <a:prstGeom prst="rect">
                <a:avLst/>
              </a:prstGeom>
              <a:noFill/>
            </p:spPr>
            <p:txBody>
              <a:bodyPr wrap="none" lIns="143428" tIns="89642" rIns="143428" bIns="89642" rtlCol="0">
                <a:spAutoFit/>
              </a:bodyPr>
              <a:lstStyle/>
              <a:p>
                <a:pP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ACCOUNT </a:t>
                </a:r>
              </a:p>
            </p:txBody>
          </p:sp>
          <p:sp>
            <p:nvSpPr>
              <p:cNvPr id="45" name="TextBox 44"/>
              <p:cNvSpPr txBox="1"/>
              <p:nvPr/>
            </p:nvSpPr>
            <p:spPr>
              <a:xfrm>
                <a:off x="6975618" y="4889741"/>
                <a:ext cx="1475046" cy="586314"/>
              </a:xfrm>
              <a:prstGeom prst="rect">
                <a:avLst/>
              </a:prstGeom>
              <a:noFill/>
            </p:spPr>
            <p:txBody>
              <a:bodyPr wrap="square" lIns="179285" tIns="143428" rIns="179285" bIns="143428" rtlCol="0">
                <a:spAutoFit/>
              </a:bodyPr>
              <a:lstStyle/>
              <a:p>
                <a:pPr algn="ctr" defTabSz="914314">
                  <a:lnSpc>
                    <a:spcPct val="90000"/>
                  </a:lnSpc>
                </a:pPr>
                <a:r>
                  <a:rPr lang="en-US" sz="98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MANAGED DISK (2000 IOPS)</a:t>
                </a:r>
              </a:p>
            </p:txBody>
          </p:sp>
          <p:sp>
            <p:nvSpPr>
              <p:cNvPr id="54" name="Up-Down Arrow 53"/>
              <p:cNvSpPr/>
              <p:nvPr/>
            </p:nvSpPr>
            <p:spPr bwMode="auto">
              <a:xfrm>
                <a:off x="10335788" y="3350417"/>
                <a:ext cx="287383" cy="658265"/>
              </a:xfrm>
              <a:prstGeom prst="upDownArrow">
                <a:avLst>
                  <a:gd name="adj1" fmla="val 5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p:cNvGrpSpPr/>
              <p:nvPr/>
            </p:nvGrpSpPr>
            <p:grpSpPr>
              <a:xfrm>
                <a:off x="9856458" y="2017869"/>
                <a:ext cx="1246042" cy="1246042"/>
                <a:chOff x="9886618" y="2384163"/>
                <a:chExt cx="1246042" cy="1246042"/>
              </a:xfrm>
            </p:grpSpPr>
            <p:sp>
              <p:nvSpPr>
                <p:cNvPr id="8" name="Rectangle 7"/>
                <p:cNvSpPr/>
                <p:nvPr/>
              </p:nvSpPr>
              <p:spPr bwMode="auto">
                <a:xfrm>
                  <a:off x="10176264" y="2599197"/>
                  <a:ext cx="666750" cy="86677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618" y="2384163"/>
                  <a:ext cx="1246042" cy="1246042"/>
                </a:xfrm>
                <a:prstGeom prst="rect">
                  <a:avLst/>
                </a:prstGeom>
              </p:spPr>
            </p:pic>
          </p:grpSp>
          <p:grpSp>
            <p:nvGrpSpPr>
              <p:cNvPr id="30" name="Group 29"/>
              <p:cNvGrpSpPr/>
              <p:nvPr/>
            </p:nvGrpSpPr>
            <p:grpSpPr>
              <a:xfrm>
                <a:off x="7095331" y="2017869"/>
                <a:ext cx="1246042" cy="1246042"/>
                <a:chOff x="9886618" y="2384163"/>
                <a:chExt cx="1246042" cy="1246042"/>
              </a:xfrm>
            </p:grpSpPr>
            <p:sp>
              <p:nvSpPr>
                <p:cNvPr id="31" name="Rectangle 30"/>
                <p:cNvSpPr/>
                <p:nvPr/>
              </p:nvSpPr>
              <p:spPr bwMode="auto">
                <a:xfrm>
                  <a:off x="10176264" y="2599197"/>
                  <a:ext cx="666750" cy="86677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618" y="2384163"/>
                  <a:ext cx="1246042" cy="1246042"/>
                </a:xfrm>
                <a:prstGeom prst="rect">
                  <a:avLst/>
                </a:prstGeom>
              </p:spPr>
            </p:pic>
          </p:grpSp>
          <p:sp>
            <p:nvSpPr>
              <p:cNvPr id="33" name="Up-Down Arrow 53"/>
              <p:cNvSpPr/>
              <p:nvPr/>
            </p:nvSpPr>
            <p:spPr bwMode="auto">
              <a:xfrm>
                <a:off x="7574661" y="3350417"/>
                <a:ext cx="287383" cy="658265"/>
              </a:xfrm>
              <a:prstGeom prst="upDownArrow">
                <a:avLst>
                  <a:gd name="adj1" fmla="val 5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9635205" y="4458070"/>
                <a:ext cx="370698" cy="370698"/>
                <a:chOff x="10024583" y="5200003"/>
                <a:chExt cx="1428919" cy="1428919"/>
              </a:xfrm>
            </p:grpSpPr>
            <p:sp>
              <p:nvSpPr>
                <p:cNvPr id="10" name="Rectangle: Rounded Corners 9"/>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36" name="Group 35"/>
              <p:cNvGrpSpPr/>
              <p:nvPr/>
            </p:nvGrpSpPr>
            <p:grpSpPr>
              <a:xfrm>
                <a:off x="9635205" y="4855738"/>
                <a:ext cx="370698" cy="370698"/>
                <a:chOff x="10024583" y="5200003"/>
                <a:chExt cx="1428919" cy="1428919"/>
              </a:xfrm>
            </p:grpSpPr>
            <p:sp>
              <p:nvSpPr>
                <p:cNvPr id="37" name="Rectangle: Rounded Corners 3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5" name="Group 54"/>
              <p:cNvGrpSpPr/>
              <p:nvPr/>
            </p:nvGrpSpPr>
            <p:grpSpPr>
              <a:xfrm>
                <a:off x="9954292" y="4458070"/>
                <a:ext cx="370698" cy="370698"/>
                <a:chOff x="10024583" y="5200003"/>
                <a:chExt cx="1428919" cy="1428919"/>
              </a:xfrm>
            </p:grpSpPr>
            <p:sp>
              <p:nvSpPr>
                <p:cNvPr id="56" name="Rectangle: Rounded Corners 5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8" name="Group 57"/>
              <p:cNvGrpSpPr/>
              <p:nvPr/>
            </p:nvGrpSpPr>
            <p:grpSpPr>
              <a:xfrm>
                <a:off x="9954292" y="4855738"/>
                <a:ext cx="370698" cy="370698"/>
                <a:chOff x="10024583" y="5200003"/>
                <a:chExt cx="1428919" cy="1428919"/>
              </a:xfrm>
            </p:grpSpPr>
            <p:sp>
              <p:nvSpPr>
                <p:cNvPr id="59" name="Rectangle: Rounded Corners 5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3" name="Group 12"/>
              <p:cNvGrpSpPr/>
              <p:nvPr/>
            </p:nvGrpSpPr>
            <p:grpSpPr>
              <a:xfrm>
                <a:off x="10805913" y="4729666"/>
                <a:ext cx="534870" cy="534870"/>
                <a:chOff x="10867935" y="5095960"/>
                <a:chExt cx="534870" cy="534870"/>
              </a:xfrm>
            </p:grpSpPr>
            <p:sp>
              <p:nvSpPr>
                <p:cNvPr id="12" name="Rectangle 11"/>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sp>
            <p:nvSpPr>
              <p:cNvPr id="3" name="Rectangle: Rounded Corners 2"/>
              <p:cNvSpPr/>
              <p:nvPr/>
            </p:nvSpPr>
            <p:spPr bwMode="auto">
              <a:xfrm>
                <a:off x="7454900" y="4187825"/>
                <a:ext cx="527050" cy="685800"/>
              </a:xfrm>
              <a:prstGeom prst="roundRect">
                <a:avLst>
                  <a:gd name="adj" fmla="val 220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3862" y="4180760"/>
                <a:ext cx="708981" cy="708981"/>
              </a:xfrm>
              <a:prstGeom prst="rect">
                <a:avLst/>
              </a:prstGeom>
            </p:spPr>
          </p:pic>
        </p:grpSp>
        <p:grpSp>
          <p:nvGrpSpPr>
            <p:cNvPr id="39" name="Group 38"/>
            <p:cNvGrpSpPr/>
            <p:nvPr/>
          </p:nvGrpSpPr>
          <p:grpSpPr>
            <a:xfrm>
              <a:off x="11662553" y="296863"/>
              <a:ext cx="501650" cy="501650"/>
              <a:chOff x="454026" y="1404697"/>
              <a:chExt cx="501650" cy="501650"/>
            </a:xfrm>
          </p:grpSpPr>
          <p:sp>
            <p:nvSpPr>
              <p:cNvPr id="40" name="Oval 39"/>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3"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sp>
        <p:nvSpPr>
          <p:cNvPr id="47" name="TextBox 46"/>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2291005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1"/>
          <p:cNvSpPr txBox="1">
            <a:spLocks/>
          </p:cNvSpPr>
          <p:nvPr/>
        </p:nvSpPr>
        <p:spPr>
          <a:xfrm>
            <a:off x="302429" y="2117517"/>
            <a:ext cx="4899959" cy="461577"/>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FFFFFF"/>
              </a:buClr>
            </a:pPr>
            <a:r>
              <a:rPr lang="en-US" sz="2745" dirty="0">
                <a:gradFill>
                  <a:gsLst>
                    <a:gs pos="1250">
                      <a:srgbClr val="D2D2D2"/>
                    </a:gs>
                    <a:gs pos="99000">
                      <a:srgbClr val="D2D2D2"/>
                    </a:gs>
                  </a:gsLst>
                  <a:lin ang="5400000" scaled="0"/>
                </a:gradFill>
                <a:latin typeface="Segoe UI Light"/>
              </a:rPr>
              <a:t>Overview</a:t>
            </a:r>
            <a:endParaRPr lang="en-US" sz="1568" dirty="0">
              <a:gradFill>
                <a:gsLst>
                  <a:gs pos="1250">
                    <a:srgbClr val="FFFFFF"/>
                  </a:gs>
                  <a:gs pos="99000">
                    <a:srgbClr val="FFFFFF"/>
                  </a:gs>
                </a:gsLst>
                <a:lin ang="5400000" scaled="0"/>
              </a:gradFill>
              <a:latin typeface="Segoe UI"/>
            </a:endParaRP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Managed disks simplifies the experience for managing storage and capacity planning in virtual machines and increases resiliency by abstracting </a:t>
            </a:r>
            <a:br>
              <a:rPr lang="en-US" sz="1568" dirty="0">
                <a:gradFill>
                  <a:gsLst>
                    <a:gs pos="1250">
                      <a:srgbClr val="FFFFFF"/>
                    </a:gs>
                    <a:gs pos="99000">
                      <a:srgbClr val="FFFFFF"/>
                    </a:gs>
                  </a:gsLst>
                  <a:lin ang="5400000" scaled="0"/>
                </a:gradFill>
                <a:latin typeface="Segoe UI"/>
              </a:rPr>
            </a:br>
            <a:r>
              <a:rPr lang="en-US" sz="1568" dirty="0">
                <a:gradFill>
                  <a:gsLst>
                    <a:gs pos="1250">
                      <a:srgbClr val="FFFFFF"/>
                    </a:gs>
                    <a:gs pos="99000">
                      <a:srgbClr val="FFFFFF"/>
                    </a:gs>
                  </a:gsLst>
                  <a:lin ang="5400000" scaled="0"/>
                </a:gradFill>
                <a:latin typeface="Segoe UI"/>
              </a:rPr>
              <a:t>the underlying architecture from the user and minimizing mistakes</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Managed disks honor fault domains within an availability set and will deploy disks into storage accounts in the same fault domain as the virtual machines for additional physical redundancy</a:t>
            </a:r>
          </a:p>
          <a:p>
            <a:pPr defTabSz="914192">
              <a:spcBef>
                <a:spcPts val="1176"/>
              </a:spcBef>
              <a:buClr>
                <a:srgbClr val="FFFFFF"/>
              </a:buClr>
            </a:pPr>
            <a:endParaRPr lang="en-US" sz="1568" dirty="0">
              <a:gradFill>
                <a:gsLst>
                  <a:gs pos="1250">
                    <a:srgbClr val="FFFFFF"/>
                  </a:gs>
                  <a:gs pos="99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Managed disks</a:t>
            </a:r>
            <a:br>
              <a:rPr lang="en-US" dirty="0"/>
            </a:br>
            <a:r>
              <a:rPr lang="en-US" sz="1961" spc="0" dirty="0">
                <a:latin typeface="+mn-lt"/>
              </a:rPr>
              <a:t>Simple scalability and high resiliency </a:t>
            </a:r>
          </a:p>
        </p:txBody>
      </p:sp>
      <p:grpSp>
        <p:nvGrpSpPr>
          <p:cNvPr id="15" name="Group 14"/>
          <p:cNvGrpSpPr/>
          <p:nvPr/>
        </p:nvGrpSpPr>
        <p:grpSpPr>
          <a:xfrm>
            <a:off x="5648099" y="487"/>
            <a:ext cx="6543901" cy="6857027"/>
            <a:chOff x="5761355" y="0"/>
            <a:chExt cx="6675120" cy="6994525"/>
          </a:xfrm>
        </p:grpSpPr>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41" name="Rounded Rectangle 40"/>
              <p:cNvSpPr/>
              <p:nvPr/>
            </p:nvSpPr>
            <p:spPr bwMode="auto">
              <a:xfrm>
                <a:off x="6678772" y="1211262"/>
                <a:ext cx="4840286"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algn="ct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algn="ct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14"/>
                <a:endParaRPr lang="en-US">
                  <a:solidFill>
                    <a:srgbClr val="D83B01"/>
                  </a:solidFill>
                  <a:latin typeface="Segoe UI"/>
                </a:endParaRPr>
              </a:p>
            </p:txBody>
          </p:sp>
          <p:sp>
            <p:nvSpPr>
              <p:cNvPr id="33" name="TextBox 32"/>
              <p:cNvSpPr txBox="1"/>
              <p:nvPr/>
            </p:nvSpPr>
            <p:spPr>
              <a:xfrm>
                <a:off x="9440105" y="6529003"/>
                <a:ext cx="1098699" cy="392415"/>
              </a:xfrm>
              <a:prstGeom prst="rect">
                <a:avLst/>
              </a:prstGeom>
              <a:noFill/>
            </p:spPr>
            <p:txBody>
              <a:bodyPr wrap="none" lIns="179285" tIns="143428" rIns="179285" bIns="143428" rtlCol="0">
                <a:spAutoFit/>
              </a:bodyPr>
              <a:lstStyle/>
              <a:p>
                <a:pPr defTabSz="914314">
                  <a:lnSpc>
                    <a:spcPct val="90000"/>
                  </a:lnSpc>
                </a:pPr>
                <a:r>
                  <a:rPr lang="en-US" sz="686" dirty="0">
                    <a:gradFill>
                      <a:gsLst>
                        <a:gs pos="2917">
                          <a:srgbClr val="FFFFFF"/>
                        </a:gs>
                        <a:gs pos="30000">
                          <a:srgbClr val="FFFFFF"/>
                        </a:gs>
                      </a:gsLst>
                      <a:lin ang="5400000" scaled="0"/>
                    </a:gradFill>
                    <a:latin typeface="Segoe UI"/>
                  </a:rPr>
                  <a:t>Storage Account 2</a:t>
                </a:r>
              </a:p>
            </p:txBody>
          </p:sp>
          <p:sp>
            <p:nvSpPr>
              <p:cNvPr id="37" name="TextBox 36"/>
              <p:cNvSpPr txBox="1"/>
              <p:nvPr/>
            </p:nvSpPr>
            <p:spPr>
              <a:xfrm>
                <a:off x="8086394" y="1359200"/>
                <a:ext cx="2025042" cy="517065"/>
              </a:xfrm>
              <a:prstGeom prst="rect">
                <a:avLst/>
              </a:prstGeom>
              <a:noFill/>
            </p:spPr>
            <p:txBody>
              <a:bodyPr wrap="none" lIns="179285" tIns="143428" rIns="179285" bIns="143428" rtlCol="0">
                <a:spAutoFit/>
              </a:bodyPr>
              <a:lstStyle/>
              <a:p>
                <a:pPr defTabSz="914314">
                  <a:lnSpc>
                    <a:spcPct val="90000"/>
                  </a:lnSpc>
                </a:pPr>
                <a:r>
                  <a:rPr lang="en-US" sz="1568"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314">
                    <a:lnSpc>
                      <a:spcPct val="90000"/>
                    </a:lnSpc>
                  </a:pPr>
                  <a:endPar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3428" tIns="89642" rIns="143428" bIns="89642" rtlCol="0">
                  <a:spAutoFit/>
                </a:bodyPr>
                <a:lstStyle/>
                <a:p>
                  <a:pPr algn="ct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314">
                    <a:lnSpc>
                      <a:spcPct val="90000"/>
                    </a:lnSpc>
                  </a:pPr>
                  <a:endPar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3428" tIns="89642" rIns="143428" bIns="89642" rtlCol="0">
                  <a:spAutoFit/>
                </a:bodyPr>
                <a:lstStyle/>
                <a:p>
                  <a:pPr algn="ct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314">
                    <a:lnSpc>
                      <a:spcPct val="90000"/>
                    </a:lnSpc>
                  </a:pPr>
                  <a:endPar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3428" tIns="89642" rIns="143428" bIns="89642" rtlCol="0">
                  <a:spAutoFit/>
                </a:bodyPr>
                <a:lstStyle/>
                <a:p>
                  <a:pPr algn="ct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123" name="Group 122"/>
            <p:cNvGrpSpPr/>
            <p:nvPr/>
          </p:nvGrpSpPr>
          <p:grpSpPr>
            <a:xfrm>
              <a:off x="11662553" y="296863"/>
              <a:ext cx="501650" cy="501650"/>
              <a:chOff x="454026" y="2941397"/>
              <a:chExt cx="501650" cy="501650"/>
            </a:xfrm>
          </p:grpSpPr>
          <p:sp>
            <p:nvSpPr>
              <p:cNvPr id="124" name="Oval 123"/>
              <p:cNvSpPr/>
              <p:nvPr/>
            </p:nvSpPr>
            <p:spPr bwMode="auto">
              <a:xfrm>
                <a:off x="454026" y="29413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125" name="Group 4"/>
              <p:cNvGrpSpPr>
                <a:grpSpLocks noChangeAspect="1"/>
              </p:cNvGrpSpPr>
              <p:nvPr/>
            </p:nvGrpSpPr>
            <p:grpSpPr bwMode="auto">
              <a:xfrm>
                <a:off x="588014" y="3039018"/>
                <a:ext cx="233675" cy="306408"/>
                <a:chOff x="3766" y="2005"/>
                <a:chExt cx="302" cy="396"/>
              </a:xfrm>
              <a:solidFill>
                <a:schemeClr val="bg2">
                  <a:lumMod val="75000"/>
                </a:schemeClr>
              </a:solidFill>
            </p:grpSpPr>
            <p:sp>
              <p:nvSpPr>
                <p:cNvPr id="126" name="Freeform 5"/>
                <p:cNvSpPr>
                  <a:spLocks noEditPoints="1"/>
                </p:cNvSpPr>
                <p:nvPr/>
              </p:nvSpPr>
              <p:spPr bwMode="auto">
                <a:xfrm>
                  <a:off x="3766" y="2158"/>
                  <a:ext cx="242" cy="24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18 h 125"/>
                    <a:gd name="T12" fmla="*/ 7 w 125"/>
                    <a:gd name="T13" fmla="*/ 62 h 125"/>
                    <a:gd name="T14" fmla="*/ 63 w 125"/>
                    <a:gd name="T15" fmla="*/ 7 h 125"/>
                    <a:gd name="T16" fmla="*/ 118 w 125"/>
                    <a:gd name="T17" fmla="*/ 62 h 125"/>
                    <a:gd name="T18" fmla="*/ 63 w 125"/>
                    <a:gd name="T19"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18"/>
                      </a:moveTo>
                      <a:cubicBezTo>
                        <a:pt x="32" y="118"/>
                        <a:pt x="7" y="93"/>
                        <a:pt x="7" y="62"/>
                      </a:cubicBezTo>
                      <a:cubicBezTo>
                        <a:pt x="7" y="32"/>
                        <a:pt x="32" y="7"/>
                        <a:pt x="63" y="7"/>
                      </a:cubicBezTo>
                      <a:cubicBezTo>
                        <a:pt x="93" y="7"/>
                        <a:pt x="118" y="32"/>
                        <a:pt x="118" y="62"/>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27" name="Freeform 6"/>
                <p:cNvSpPr>
                  <a:spLocks/>
                </p:cNvSpPr>
                <p:nvPr/>
              </p:nvSpPr>
              <p:spPr bwMode="auto">
                <a:xfrm>
                  <a:off x="3923" y="2005"/>
                  <a:ext cx="145" cy="210"/>
                </a:xfrm>
                <a:custGeom>
                  <a:avLst/>
                  <a:gdLst>
                    <a:gd name="T0" fmla="*/ 75 w 75"/>
                    <a:gd name="T1" fmla="*/ 50 h 108"/>
                    <a:gd name="T2" fmla="*/ 38 w 75"/>
                    <a:gd name="T3" fmla="*/ 0 h 108"/>
                    <a:gd name="T4" fmla="*/ 0 w 75"/>
                    <a:gd name="T5" fmla="*/ 50 h 108"/>
                    <a:gd name="T6" fmla="*/ 27 w 75"/>
                    <a:gd name="T7" fmla="*/ 50 h 108"/>
                    <a:gd name="T8" fmla="*/ 27 w 75"/>
                    <a:gd name="T9" fmla="*/ 83 h 108"/>
                    <a:gd name="T10" fmla="*/ 48 w 75"/>
                    <a:gd name="T11" fmla="*/ 108 h 108"/>
                    <a:gd name="T12" fmla="*/ 48 w 75"/>
                    <a:gd name="T13" fmla="*/ 50 h 108"/>
                    <a:gd name="T14" fmla="*/ 75 w 75"/>
                    <a:gd name="T15" fmla="*/ 5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75" y="50"/>
                      </a:moveTo>
                      <a:cubicBezTo>
                        <a:pt x="38" y="0"/>
                        <a:pt x="38" y="0"/>
                        <a:pt x="38" y="0"/>
                      </a:cubicBezTo>
                      <a:cubicBezTo>
                        <a:pt x="0" y="50"/>
                        <a:pt x="0" y="50"/>
                        <a:pt x="0" y="50"/>
                      </a:cubicBezTo>
                      <a:cubicBezTo>
                        <a:pt x="27" y="50"/>
                        <a:pt x="27" y="50"/>
                        <a:pt x="27" y="50"/>
                      </a:cubicBezTo>
                      <a:cubicBezTo>
                        <a:pt x="27" y="83"/>
                        <a:pt x="27" y="83"/>
                        <a:pt x="27" y="83"/>
                      </a:cubicBezTo>
                      <a:cubicBezTo>
                        <a:pt x="36" y="90"/>
                        <a:pt x="43" y="99"/>
                        <a:pt x="48" y="108"/>
                      </a:cubicBezTo>
                      <a:cubicBezTo>
                        <a:pt x="48" y="50"/>
                        <a:pt x="48" y="50"/>
                        <a:pt x="48" y="50"/>
                      </a:cubicBez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28" name="Freeform 7"/>
                <p:cNvSpPr>
                  <a:spLocks/>
                </p:cNvSpPr>
                <p:nvPr/>
              </p:nvSpPr>
              <p:spPr bwMode="auto">
                <a:xfrm>
                  <a:off x="3882" y="2203"/>
                  <a:ext cx="64" cy="122"/>
                </a:xfrm>
                <a:custGeom>
                  <a:avLst/>
                  <a:gdLst>
                    <a:gd name="T0" fmla="*/ 10 w 64"/>
                    <a:gd name="T1" fmla="*/ 82 h 122"/>
                    <a:gd name="T2" fmla="*/ 10 w 64"/>
                    <a:gd name="T3" fmla="*/ 0 h 122"/>
                    <a:gd name="T4" fmla="*/ 0 w 64"/>
                    <a:gd name="T5" fmla="*/ 0 h 122"/>
                    <a:gd name="T6" fmla="*/ 0 w 64"/>
                    <a:gd name="T7" fmla="*/ 89 h 122"/>
                    <a:gd name="T8" fmla="*/ 0 w 64"/>
                    <a:gd name="T9" fmla="*/ 89 h 122"/>
                    <a:gd name="T10" fmla="*/ 0 w 64"/>
                    <a:gd name="T11" fmla="*/ 89 h 122"/>
                    <a:gd name="T12" fmla="*/ 58 w 64"/>
                    <a:gd name="T13" fmla="*/ 122 h 122"/>
                    <a:gd name="T14" fmla="*/ 64 w 64"/>
                    <a:gd name="T15" fmla="*/ 113 h 122"/>
                    <a:gd name="T16" fmla="*/ 10 w 64"/>
                    <a:gd name="T17"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2">
                      <a:moveTo>
                        <a:pt x="10" y="82"/>
                      </a:moveTo>
                      <a:lnTo>
                        <a:pt x="10" y="0"/>
                      </a:lnTo>
                      <a:lnTo>
                        <a:pt x="0" y="0"/>
                      </a:lnTo>
                      <a:lnTo>
                        <a:pt x="0" y="89"/>
                      </a:lnTo>
                      <a:lnTo>
                        <a:pt x="0" y="89"/>
                      </a:lnTo>
                      <a:lnTo>
                        <a:pt x="0" y="89"/>
                      </a:lnTo>
                      <a:lnTo>
                        <a:pt x="58" y="122"/>
                      </a:lnTo>
                      <a:lnTo>
                        <a:pt x="64" y="113"/>
                      </a:lnTo>
                      <a:lnTo>
                        <a:pt x="1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sp>
        <p:nvSpPr>
          <p:cNvPr id="70" name="TextBox 69"/>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disks</a:t>
            </a:r>
            <a:br>
              <a:rPr lang="en-US" dirty="0"/>
            </a:br>
            <a:r>
              <a:rPr lang="en-US" sz="1961" spc="0" dirty="0">
                <a:latin typeface="+mn-lt"/>
              </a:rPr>
              <a:t>Increased security through role-based access control </a:t>
            </a:r>
          </a:p>
        </p:txBody>
      </p:sp>
      <p:grpSp>
        <p:nvGrpSpPr>
          <p:cNvPr id="48" name="Group 47"/>
          <p:cNvGrpSpPr/>
          <p:nvPr/>
        </p:nvGrpSpPr>
        <p:grpSpPr>
          <a:xfrm>
            <a:off x="4751364" y="1887850"/>
            <a:ext cx="6993980" cy="4498171"/>
            <a:chOff x="4117974" y="1456569"/>
            <a:chExt cx="7862888" cy="5057009"/>
          </a:xfrm>
        </p:grpSpPr>
        <p:sp>
          <p:nvSpPr>
            <p:cNvPr id="62" name="Rectangle 61"/>
            <p:cNvSpPr/>
            <p:nvPr/>
          </p:nvSpPr>
          <p:spPr bwMode="auto">
            <a:xfrm>
              <a:off x="4117974" y="1456570"/>
              <a:ext cx="2569969" cy="4930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4259334" y="1593340"/>
              <a:ext cx="2416104" cy="225409"/>
            </a:xfrm>
            <a:prstGeom prst="rect">
              <a:avLst/>
            </a:prstGeom>
          </p:spPr>
        </p:pic>
        <p:grpSp>
          <p:nvGrpSpPr>
            <p:cNvPr id="6" name="Group 5"/>
            <p:cNvGrpSpPr/>
            <p:nvPr/>
          </p:nvGrpSpPr>
          <p:grpSpPr>
            <a:xfrm>
              <a:off x="6675438" y="1456569"/>
              <a:ext cx="5305424" cy="5057009"/>
              <a:chOff x="6512751" y="1212850"/>
              <a:chExt cx="5468112" cy="5212080"/>
            </a:xfrm>
          </p:grpSpPr>
          <p:sp>
            <p:nvSpPr>
              <p:cNvPr id="55" name="Rectangle 54"/>
              <p:cNvSpPr/>
              <p:nvPr/>
            </p:nvSpPr>
            <p:spPr bwMode="auto">
              <a:xfrm>
                <a:off x="6512751" y="1212850"/>
                <a:ext cx="5468112" cy="521208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p:nvPr/>
            </p:nvGrpSpPr>
            <p:grpSpPr>
              <a:xfrm>
                <a:off x="6651611" y="1351847"/>
                <a:ext cx="5190392" cy="4934087"/>
                <a:chOff x="6971446" y="2400102"/>
                <a:chExt cx="3558902" cy="3383161"/>
              </a:xfrm>
            </p:grpSpPr>
            <p:sp>
              <p:nvSpPr>
                <p:cNvPr id="18" name="Rectangle 17"/>
                <p:cNvSpPr/>
                <p:nvPr/>
              </p:nvSpPr>
              <p:spPr bwMode="auto">
                <a:xfrm>
                  <a:off x="6971446" y="2400102"/>
                  <a:ext cx="3558902" cy="33831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Picture 41"/>
                <p:cNvPicPr>
                  <a:picLocks noChangeAspect="1"/>
                </p:cNvPicPr>
                <p:nvPr/>
              </p:nvPicPr>
              <p:blipFill>
                <a:blip r:embed="rId4"/>
                <a:stretch>
                  <a:fillRect/>
                </a:stretch>
              </p:blipFill>
              <p:spPr>
                <a:xfrm>
                  <a:off x="7006880" y="2436732"/>
                  <a:ext cx="3523468" cy="3311529"/>
                </a:xfrm>
                <a:prstGeom prst="rect">
                  <a:avLst/>
                </a:prstGeom>
              </p:spPr>
            </p:pic>
          </p:grpSp>
        </p:grpSp>
      </p:grpSp>
      <p:cxnSp>
        <p:nvCxnSpPr>
          <p:cNvPr id="44" name="Elbow Connector 43"/>
          <p:cNvCxnSpPr/>
          <p:nvPr/>
        </p:nvCxnSpPr>
        <p:spPr>
          <a:xfrm flipV="1">
            <a:off x="4210011" y="2913868"/>
            <a:ext cx="3029865" cy="1811527"/>
          </a:xfrm>
          <a:prstGeom prst="bentConnector3">
            <a:avLst>
              <a:gd name="adj1" fmla="val 76915"/>
            </a:avLst>
          </a:prstGeom>
          <a:ln w="190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p:nvPr/>
        </p:nvCxnSpPr>
        <p:spPr>
          <a:xfrm flipV="1">
            <a:off x="4372673" y="2448101"/>
            <a:ext cx="2867204" cy="1913123"/>
          </a:xfrm>
          <a:prstGeom prst="bentConnector3">
            <a:avLst>
              <a:gd name="adj1" fmla="val 63461"/>
            </a:avLst>
          </a:prstGeom>
          <a:ln w="190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4314810" y="4207296"/>
            <a:ext cx="220229" cy="2770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7" name="Text Placeholder 41"/>
          <p:cNvSpPr txBox="1">
            <a:spLocks/>
          </p:cNvSpPr>
          <p:nvPr/>
        </p:nvSpPr>
        <p:spPr>
          <a:xfrm>
            <a:off x="302430" y="2403326"/>
            <a:ext cx="5345359" cy="461577"/>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FFFFFF"/>
              </a:buClr>
            </a:pPr>
            <a:r>
              <a:rPr lang="en-US" sz="2745" dirty="0">
                <a:gradFill>
                  <a:gsLst>
                    <a:gs pos="1250">
                      <a:srgbClr val="D2D2D2"/>
                    </a:gs>
                    <a:gs pos="99000">
                      <a:srgbClr val="D2D2D2"/>
                    </a:gs>
                  </a:gsLst>
                  <a:lin ang="5400000" scaled="0"/>
                </a:gradFill>
                <a:latin typeface="Segoe UI Light"/>
              </a:rPr>
              <a:t>Overview</a:t>
            </a:r>
            <a:endParaRPr lang="en-US" sz="1568" dirty="0">
              <a:gradFill>
                <a:gsLst>
                  <a:gs pos="1250">
                    <a:srgbClr val="FFFFFF"/>
                  </a:gs>
                  <a:gs pos="99000">
                    <a:srgbClr val="FFFFFF"/>
                  </a:gs>
                </a:gsLst>
                <a:lin ang="5400000" scaled="0"/>
              </a:gradFill>
              <a:latin typeface="Segoe UI"/>
            </a:endParaRP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Managed disks do not allow direct access to the VHD </a:t>
            </a:r>
            <a:br>
              <a:rPr lang="en-US" sz="1568" dirty="0">
                <a:gradFill>
                  <a:gsLst>
                    <a:gs pos="1250">
                      <a:srgbClr val="FFFFFF"/>
                    </a:gs>
                    <a:gs pos="99000">
                      <a:srgbClr val="FFFFFF"/>
                    </a:gs>
                  </a:gsLst>
                  <a:lin ang="5400000" scaled="0"/>
                </a:gradFill>
                <a:latin typeface="Segoe UI"/>
              </a:rPr>
            </a:br>
            <a:r>
              <a:rPr lang="en-US" sz="1568" dirty="0">
                <a:gradFill>
                  <a:gsLst>
                    <a:gs pos="1250">
                      <a:srgbClr val="FFFFFF"/>
                    </a:gs>
                    <a:gs pos="99000">
                      <a:srgbClr val="FFFFFF"/>
                    </a:gs>
                  </a:gsLst>
                  <a:lin ang="5400000" scaled="0"/>
                </a:gradFill>
                <a:latin typeface="Segoe UI"/>
              </a:rPr>
              <a:t>but instead allow common operations through Azure. Managed disks are a top level entity which allows fine grained permission management through role based access control </a:t>
            </a:r>
          </a:p>
          <a:p>
            <a:pPr defTabSz="914192">
              <a:spcBef>
                <a:spcPts val="1176"/>
              </a:spcBef>
              <a:buClr>
                <a:srgbClr val="FFFFFF"/>
              </a:buClr>
              <a:defRPr/>
            </a:pPr>
            <a:r>
              <a:rPr lang="en-US" sz="1568" dirty="0">
                <a:gradFill>
                  <a:gsLst>
                    <a:gs pos="1250">
                      <a:srgbClr val="FFFFFF"/>
                    </a:gs>
                    <a:gs pos="99000">
                      <a:srgbClr val="FFFFFF"/>
                    </a:gs>
                  </a:gsLst>
                  <a:lin ang="5400000" scaled="0"/>
                </a:gradFill>
                <a:latin typeface="Segoe UI"/>
              </a:rPr>
              <a:t>Disks are managed by Azure (no direct access)</a:t>
            </a:r>
          </a:p>
          <a:p>
            <a:pPr defTabSz="914192">
              <a:spcBef>
                <a:spcPts val="1176"/>
              </a:spcBef>
              <a:buClr>
                <a:srgbClr val="FFFFFF"/>
              </a:buClr>
              <a:defRPr/>
            </a:pPr>
            <a:r>
              <a:rPr lang="en-US" sz="1568" dirty="0">
                <a:gradFill>
                  <a:gsLst>
                    <a:gs pos="1250">
                      <a:srgbClr val="FFFFFF"/>
                    </a:gs>
                    <a:gs pos="99000">
                      <a:srgbClr val="FFFFFF"/>
                    </a:gs>
                  </a:gsLst>
                  <a:lin ang="5400000" scaled="0"/>
                </a:gradFill>
                <a:latin typeface="Segoe UI"/>
              </a:rPr>
              <a:t>Disk level role based access control (RBAC)</a:t>
            </a:r>
          </a:p>
          <a:p>
            <a:pPr defTabSz="914192">
              <a:spcBef>
                <a:spcPts val="1176"/>
              </a:spcBef>
              <a:buClr>
                <a:srgbClr val="FFFFFF"/>
              </a:buClr>
            </a:pPr>
            <a:endParaRPr lang="en-US" sz="1568" dirty="0">
              <a:gradFill>
                <a:gsLst>
                  <a:gs pos="1250">
                    <a:srgbClr val="FFFFFF"/>
                  </a:gs>
                  <a:gs pos="99000">
                    <a:srgbClr val="FFFFFF"/>
                  </a:gs>
                </a:gsLst>
                <a:lin ang="5400000" scaled="0"/>
              </a:gradFill>
              <a:latin typeface="Segoe UI"/>
            </a:endParaRPr>
          </a:p>
        </p:txBody>
      </p:sp>
      <p:grpSp>
        <p:nvGrpSpPr>
          <p:cNvPr id="19" name="Group 18"/>
          <p:cNvGrpSpPr/>
          <p:nvPr/>
        </p:nvGrpSpPr>
        <p:grpSpPr>
          <a:xfrm>
            <a:off x="11433292" y="291514"/>
            <a:ext cx="491789" cy="491789"/>
            <a:chOff x="454026" y="2153997"/>
            <a:chExt cx="501650" cy="501650"/>
          </a:xfrm>
        </p:grpSpPr>
        <p:sp>
          <p:nvSpPr>
            <p:cNvPr id="20" name="Oval 19"/>
            <p:cNvSpPr/>
            <p:nvPr/>
          </p:nvSpPr>
          <p:spPr bwMode="auto">
            <a:xfrm>
              <a:off x="454026" y="21539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21" name="Group 20"/>
            <p:cNvGrpSpPr/>
            <p:nvPr/>
          </p:nvGrpSpPr>
          <p:grpSpPr>
            <a:xfrm>
              <a:off x="588319" y="2303928"/>
              <a:ext cx="233064" cy="249419"/>
              <a:chOff x="6815138" y="2505076"/>
              <a:chExt cx="677915" cy="725488"/>
            </a:xfrm>
          </p:grpSpPr>
          <p:sp>
            <p:nvSpPr>
              <p:cNvPr id="22" name="Freeform 11"/>
              <p:cNvSpPr>
                <a:spLocks/>
              </p:cNvSpPr>
              <p:nvPr/>
            </p:nvSpPr>
            <p:spPr bwMode="auto">
              <a:xfrm>
                <a:off x="6815138" y="2505076"/>
                <a:ext cx="677915" cy="725488"/>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2700" cap="flat">
                <a:solidFill>
                  <a:schemeClr val="bg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nvGrpSpPr>
              <p:cNvPr id="23" name="Group 14"/>
              <p:cNvGrpSpPr>
                <a:grpSpLocks noChangeAspect="1"/>
              </p:cNvGrpSpPr>
              <p:nvPr/>
            </p:nvGrpSpPr>
            <p:grpSpPr bwMode="auto">
              <a:xfrm>
                <a:off x="7017570" y="2643983"/>
                <a:ext cx="273050" cy="371475"/>
                <a:chOff x="3831" y="2062"/>
                <a:chExt cx="172" cy="234"/>
              </a:xfrm>
            </p:grpSpPr>
            <p:sp>
              <p:nvSpPr>
                <p:cNvPr id="24" name="Rectangle 15"/>
                <p:cNvSpPr>
                  <a:spLocks noChangeArrowheads="1"/>
                </p:cNvSpPr>
                <p:nvPr/>
              </p:nvSpPr>
              <p:spPr bwMode="auto">
                <a:xfrm>
                  <a:off x="3831" y="2171"/>
                  <a:ext cx="172" cy="125"/>
                </a:xfrm>
                <a:prstGeom prst="rect">
                  <a:avLst/>
                </a:prstGeom>
                <a:noFill/>
                <a:ln w="12700" cap="flat">
                  <a:solidFill>
                    <a:schemeClr val="bg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25" name="Freeform 16"/>
                <p:cNvSpPr>
                  <a:spLocks/>
                </p:cNvSpPr>
                <p:nvPr/>
              </p:nvSpPr>
              <p:spPr bwMode="auto">
                <a:xfrm>
                  <a:off x="3856" y="2062"/>
                  <a:ext cx="122" cy="109"/>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sp>
        <p:nvSpPr>
          <p:cNvPr id="27" name="TextBox 26"/>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1036988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35" presetClass="path" presetSubtype="0" decel="100000" fill="hold" grpId="1" nodeType="withEffect">
                                  <p:stCondLst>
                                    <p:cond delay="0"/>
                                  </p:stCondLst>
                                  <p:childTnLst>
                                    <p:animMotion origin="layout" path="M -3.14526E-6 -2.00182E-6 L -0.02374 -2.00182E-6 " pathEditMode="relative" rAng="0" ptsTypes="AA">
                                      <p:cBhvr>
                                        <p:cTn id="12" dur="750" spd="-100000" fill="hold"/>
                                        <p:tgtEl>
                                          <p:spTgt spid="17"/>
                                        </p:tgtEl>
                                        <p:attrNameLst>
                                          <p:attrName>ppt_x</p:attrName>
                                          <p:attrName>ppt_y</p:attrName>
                                        </p:attrNameLst>
                                      </p:cBhvr>
                                      <p:rCtr x="-1187" y="0"/>
                                    </p:animMotion>
                                  </p:childTnLst>
                                </p:cTn>
                              </p:par>
                              <p:par>
                                <p:cTn id="13" presetID="22" presetClass="entr" presetSubtype="8" fill="hold" nodeType="withEffect">
                                  <p:stCondLst>
                                    <p:cond delay="25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par>
                                <p:cTn id="16" presetID="22" presetClass="entr" presetSubtype="8" fill="hold" nodeType="withEffect">
                                  <p:stCondLst>
                                    <p:cond delay="25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25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7" grpId="0"/>
      <p:bldP spid="1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41"/>
          <p:cNvSpPr txBox="1">
            <a:spLocks/>
          </p:cNvSpPr>
          <p:nvPr/>
        </p:nvSpPr>
        <p:spPr>
          <a:xfrm>
            <a:off x="302429" y="2398079"/>
            <a:ext cx="4899959" cy="461577"/>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FFFFFF"/>
              </a:buClr>
            </a:pPr>
            <a:r>
              <a:rPr lang="en-US" sz="2745" dirty="0">
                <a:gradFill>
                  <a:gsLst>
                    <a:gs pos="1250">
                      <a:srgbClr val="D2D2D2"/>
                    </a:gs>
                    <a:gs pos="99000">
                      <a:srgbClr val="D2D2D2"/>
                    </a:gs>
                  </a:gsLst>
                  <a:lin ang="5400000" scaled="0"/>
                </a:gradFill>
                <a:latin typeface="Segoe UI Light"/>
              </a:rPr>
              <a:t>Overview</a:t>
            </a:r>
            <a:endParaRPr lang="en-US" sz="1568" dirty="0">
              <a:gradFill>
                <a:gsLst>
                  <a:gs pos="1250">
                    <a:srgbClr val="FFFFFF"/>
                  </a:gs>
                  <a:gs pos="99000">
                    <a:srgbClr val="FFFFFF"/>
                  </a:gs>
                </a:gsLst>
                <a:lin ang="5400000" scaled="0"/>
              </a:gradFill>
              <a:latin typeface="Segoe UI"/>
            </a:endParaRP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Azure will guarantee availability at 99.9% with only a single instance! </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Requires Premium Storage</a:t>
            </a:r>
          </a:p>
        </p:txBody>
      </p:sp>
      <p:sp>
        <p:nvSpPr>
          <p:cNvPr id="2" name="Title 1"/>
          <p:cNvSpPr>
            <a:spLocks noGrp="1"/>
          </p:cNvSpPr>
          <p:nvPr>
            <p:ph type="title"/>
          </p:nvPr>
        </p:nvSpPr>
        <p:spPr/>
        <p:txBody>
          <a:bodyPr/>
          <a:lstStyle/>
          <a:p>
            <a:r>
              <a:rPr lang="en-US" sz="4705" dirty="0"/>
              <a:t>Single instance SLA </a:t>
            </a:r>
            <a:br>
              <a:rPr lang="en-US" sz="4705" dirty="0"/>
            </a:br>
            <a:r>
              <a:rPr lang="en-US" sz="4705" dirty="0"/>
              <a:t>on virtual machines</a:t>
            </a:r>
            <a:br>
              <a:rPr lang="en-US" sz="4705" dirty="0"/>
            </a:br>
            <a:r>
              <a:rPr lang="en-US" sz="1961" spc="0" dirty="0">
                <a:latin typeface="+mn-lt"/>
              </a:rPr>
              <a:t>Guaranteed service level availability with </a:t>
            </a:r>
            <a:br>
              <a:rPr lang="en-US" sz="1961" spc="0" dirty="0">
                <a:latin typeface="+mn-lt"/>
              </a:rPr>
            </a:br>
            <a:r>
              <a:rPr lang="en-US" sz="1961" spc="0" dirty="0">
                <a:latin typeface="+mn-lt"/>
              </a:rPr>
              <a:t>a single virtual machine</a:t>
            </a:r>
          </a:p>
        </p:txBody>
      </p:sp>
      <p:grpSp>
        <p:nvGrpSpPr>
          <p:cNvPr id="16" name="Group 15"/>
          <p:cNvGrpSpPr/>
          <p:nvPr/>
        </p:nvGrpSpPr>
        <p:grpSpPr>
          <a:xfrm>
            <a:off x="5648099" y="487"/>
            <a:ext cx="6543901" cy="6857027"/>
            <a:chOff x="5761355" y="0"/>
            <a:chExt cx="6675120" cy="6994525"/>
          </a:xfrm>
        </p:grpSpPr>
        <p:grpSp>
          <p:nvGrpSpPr>
            <p:cNvPr id="11" name="Group 10"/>
            <p:cNvGrpSpPr/>
            <p:nvPr/>
          </p:nvGrpSpPr>
          <p:grpSpPr>
            <a:xfrm>
              <a:off x="5761355" y="0"/>
              <a:ext cx="6675120" cy="6994525"/>
              <a:chOff x="5761355" y="0"/>
              <a:chExt cx="6675120" cy="6994525"/>
            </a:xfrm>
          </p:grpSpPr>
          <p:sp>
            <p:nvSpPr>
              <p:cNvPr id="19" name="Rectangle 18"/>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6" name="Rounded Rectangle 37"/>
              <p:cNvSpPr/>
              <p:nvPr/>
            </p:nvSpPr>
            <p:spPr bwMode="auto">
              <a:xfrm>
                <a:off x="6824538" y="1620837"/>
                <a:ext cx="4548754" cy="3752851"/>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314">
                  <a:lnSpc>
                    <a:spcPct val="90000"/>
                  </a:lnSpc>
                </a:pPr>
                <a:endParaRPr lang="en-US" sz="1568"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7" name="Rectangle 26"/>
              <p:cNvSpPr/>
              <p:nvPr/>
            </p:nvSpPr>
            <p:spPr bwMode="auto">
              <a:xfrm>
                <a:off x="7107509" y="1911751"/>
                <a:ext cx="3982813" cy="3171023"/>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314">
                  <a:lnSpc>
                    <a:spcPct val="90000"/>
                  </a:lnSpc>
                </a:pPr>
                <a:r>
                  <a:rPr lang="en-US" sz="1568" dirty="0">
                    <a:solidFill>
                      <a:srgbClr val="FFFFFF"/>
                    </a:solidFill>
                    <a:latin typeface="Segoe UI Semibold" panose="020B0702040204020203" pitchFamily="34" charset="0"/>
                    <a:cs typeface="Segoe UI Semibold" panose="020B0702040204020203" pitchFamily="34" charset="0"/>
                  </a:rPr>
                  <a:t>VIRTUAL NETWORK</a:t>
                </a:r>
              </a:p>
            </p:txBody>
          </p:sp>
          <p:pic>
            <p:nvPicPr>
              <p:cNvPr id="10" name="Picture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05725" y="1990285"/>
                <a:ext cx="334962" cy="334962"/>
              </a:xfrm>
              <a:prstGeom prst="rect">
                <a:avLst/>
              </a:prstGeom>
            </p:spPr>
          </p:pic>
          <p:sp>
            <p:nvSpPr>
              <p:cNvPr id="9" name="Rounded Rectangle 8"/>
              <p:cNvSpPr/>
              <p:nvPr/>
            </p:nvSpPr>
            <p:spPr bwMode="auto">
              <a:xfrm>
                <a:off x="7346316" y="2392874"/>
                <a:ext cx="3505199" cy="993630"/>
              </a:xfrm>
              <a:prstGeom prst="roundRect">
                <a:avLst/>
              </a:prstGeom>
              <a:solidFill>
                <a:schemeClr val="bg1">
                  <a:lumMod val="95000"/>
                </a:schemeClr>
              </a:solid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ounded Rectangle 12"/>
              <p:cNvSpPr/>
              <p:nvPr/>
            </p:nvSpPr>
            <p:spPr bwMode="auto">
              <a:xfrm>
                <a:off x="7346316" y="3733800"/>
                <a:ext cx="3505199" cy="993630"/>
              </a:xfrm>
              <a:prstGeom prst="roundRect">
                <a:avLst/>
              </a:prstGeom>
              <a:solidFill>
                <a:schemeClr val="bg1">
                  <a:lumMod val="95000"/>
                </a:schemeClr>
              </a:solid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7986912" y="3310844"/>
                <a:ext cx="2224007" cy="433965"/>
              </a:xfrm>
              <a:prstGeom prst="rect">
                <a:avLst/>
              </a:prstGeom>
              <a:noFill/>
            </p:spPr>
            <p:txBody>
              <a:bodyPr wrap="none" lIns="179285" tIns="143428" rIns="179285" bIns="143428" rtlCol="0">
                <a:spAutoFit/>
              </a:bodyPr>
              <a:lstStyle/>
              <a:p>
                <a:pP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AVAILABILITY SET – 99.95% SLA</a:t>
                </a:r>
              </a:p>
            </p:txBody>
          </p:sp>
          <p:sp>
            <p:nvSpPr>
              <p:cNvPr id="24" name="TextBox 23"/>
              <p:cNvSpPr txBox="1"/>
              <p:nvPr/>
            </p:nvSpPr>
            <p:spPr>
              <a:xfrm>
                <a:off x="8177669" y="4657554"/>
                <a:ext cx="1842492" cy="433965"/>
              </a:xfrm>
              <a:prstGeom prst="rect">
                <a:avLst/>
              </a:prstGeom>
              <a:noFill/>
            </p:spPr>
            <p:txBody>
              <a:bodyPr wrap="none" lIns="179285" tIns="143428" rIns="179285" bIns="143428" rtlCol="0">
                <a:spAutoFit/>
              </a:bodyPr>
              <a:lstStyle/>
              <a:p>
                <a:pPr defTabSz="914314">
                  <a:lnSpc>
                    <a:spcPct val="90000"/>
                  </a:lnSpc>
                </a:pPr>
                <a:r>
                  <a:rPr lang="en-US" sz="98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SINGLE VM – 99.95% SLA</a:t>
                </a:r>
              </a:p>
            </p:txBody>
          </p:sp>
          <p:grpSp>
            <p:nvGrpSpPr>
              <p:cNvPr id="3" name="Group 2"/>
              <p:cNvGrpSpPr/>
              <p:nvPr/>
            </p:nvGrpSpPr>
            <p:grpSpPr>
              <a:xfrm>
                <a:off x="9280986" y="2426962"/>
                <a:ext cx="853440" cy="853440"/>
                <a:chOff x="9997266" y="2230573"/>
                <a:chExt cx="853440" cy="853440"/>
              </a:xfrm>
            </p:grpSpPr>
            <p:sp>
              <p:nvSpPr>
                <p:cNvPr id="30" name="Rectangle 29"/>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32" name="Group 31"/>
              <p:cNvGrpSpPr/>
              <p:nvPr/>
            </p:nvGrpSpPr>
            <p:grpSpPr>
              <a:xfrm>
                <a:off x="8115126" y="2426962"/>
                <a:ext cx="853440" cy="853440"/>
                <a:chOff x="9997266" y="2230573"/>
                <a:chExt cx="853440" cy="853440"/>
              </a:xfrm>
            </p:grpSpPr>
            <p:sp>
              <p:nvSpPr>
                <p:cNvPr id="33" name="Rectangle 32"/>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35" name="Group 34"/>
              <p:cNvGrpSpPr/>
              <p:nvPr/>
            </p:nvGrpSpPr>
            <p:grpSpPr>
              <a:xfrm>
                <a:off x="8698056" y="3823164"/>
                <a:ext cx="853440" cy="853440"/>
                <a:chOff x="9997266" y="2230573"/>
                <a:chExt cx="853440" cy="853440"/>
              </a:xfrm>
            </p:grpSpPr>
            <p:sp>
              <p:nvSpPr>
                <p:cNvPr id="36" name="Rectangle 35"/>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pic>
            <p:nvPicPr>
              <p:cNvPr id="38" name="Picture 3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63175" y="1990285"/>
                <a:ext cx="334962" cy="334962"/>
              </a:xfrm>
              <a:prstGeom prst="rect">
                <a:avLst/>
              </a:prstGeom>
            </p:spPr>
          </p:pic>
          <p:cxnSp>
            <p:nvCxnSpPr>
              <p:cNvPr id="5" name="Connector: Elbow 4"/>
              <p:cNvCxnSpPr/>
              <p:nvPr/>
            </p:nvCxnSpPr>
            <p:spPr>
              <a:xfrm rot="16200000" flipH="1">
                <a:off x="9092565" y="2618264"/>
                <a:ext cx="12700" cy="1165860"/>
              </a:xfrm>
              <a:prstGeom prst="bentConnector3">
                <a:avLst>
                  <a:gd name="adj1" fmla="val 70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1662553" y="296863"/>
              <a:ext cx="501650" cy="501650"/>
              <a:chOff x="454026" y="2941397"/>
              <a:chExt cx="501650" cy="501650"/>
            </a:xfrm>
          </p:grpSpPr>
          <p:sp>
            <p:nvSpPr>
              <p:cNvPr id="40" name="Oval 39"/>
              <p:cNvSpPr/>
              <p:nvPr/>
            </p:nvSpPr>
            <p:spPr bwMode="auto">
              <a:xfrm>
                <a:off x="454026" y="29413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1" name="Group 4"/>
              <p:cNvGrpSpPr>
                <a:grpSpLocks noChangeAspect="1"/>
              </p:cNvGrpSpPr>
              <p:nvPr/>
            </p:nvGrpSpPr>
            <p:grpSpPr bwMode="auto">
              <a:xfrm>
                <a:off x="588014" y="3039018"/>
                <a:ext cx="233675" cy="306408"/>
                <a:chOff x="3766" y="2005"/>
                <a:chExt cx="302" cy="396"/>
              </a:xfrm>
              <a:solidFill>
                <a:schemeClr val="bg2">
                  <a:lumMod val="75000"/>
                </a:schemeClr>
              </a:solidFill>
            </p:grpSpPr>
            <p:sp>
              <p:nvSpPr>
                <p:cNvPr id="42" name="Freeform 5"/>
                <p:cNvSpPr>
                  <a:spLocks noEditPoints="1"/>
                </p:cNvSpPr>
                <p:nvPr/>
              </p:nvSpPr>
              <p:spPr bwMode="auto">
                <a:xfrm>
                  <a:off x="3766" y="2158"/>
                  <a:ext cx="242" cy="24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18 h 125"/>
                    <a:gd name="T12" fmla="*/ 7 w 125"/>
                    <a:gd name="T13" fmla="*/ 62 h 125"/>
                    <a:gd name="T14" fmla="*/ 63 w 125"/>
                    <a:gd name="T15" fmla="*/ 7 h 125"/>
                    <a:gd name="T16" fmla="*/ 118 w 125"/>
                    <a:gd name="T17" fmla="*/ 62 h 125"/>
                    <a:gd name="T18" fmla="*/ 63 w 125"/>
                    <a:gd name="T19"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18"/>
                      </a:moveTo>
                      <a:cubicBezTo>
                        <a:pt x="32" y="118"/>
                        <a:pt x="7" y="93"/>
                        <a:pt x="7" y="62"/>
                      </a:cubicBezTo>
                      <a:cubicBezTo>
                        <a:pt x="7" y="32"/>
                        <a:pt x="32" y="7"/>
                        <a:pt x="63" y="7"/>
                      </a:cubicBezTo>
                      <a:cubicBezTo>
                        <a:pt x="93" y="7"/>
                        <a:pt x="118" y="32"/>
                        <a:pt x="118" y="62"/>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43" name="Freeform 6"/>
                <p:cNvSpPr>
                  <a:spLocks/>
                </p:cNvSpPr>
                <p:nvPr/>
              </p:nvSpPr>
              <p:spPr bwMode="auto">
                <a:xfrm>
                  <a:off x="3923" y="2005"/>
                  <a:ext cx="145" cy="210"/>
                </a:xfrm>
                <a:custGeom>
                  <a:avLst/>
                  <a:gdLst>
                    <a:gd name="T0" fmla="*/ 75 w 75"/>
                    <a:gd name="T1" fmla="*/ 50 h 108"/>
                    <a:gd name="T2" fmla="*/ 38 w 75"/>
                    <a:gd name="T3" fmla="*/ 0 h 108"/>
                    <a:gd name="T4" fmla="*/ 0 w 75"/>
                    <a:gd name="T5" fmla="*/ 50 h 108"/>
                    <a:gd name="T6" fmla="*/ 27 w 75"/>
                    <a:gd name="T7" fmla="*/ 50 h 108"/>
                    <a:gd name="T8" fmla="*/ 27 w 75"/>
                    <a:gd name="T9" fmla="*/ 83 h 108"/>
                    <a:gd name="T10" fmla="*/ 48 w 75"/>
                    <a:gd name="T11" fmla="*/ 108 h 108"/>
                    <a:gd name="T12" fmla="*/ 48 w 75"/>
                    <a:gd name="T13" fmla="*/ 50 h 108"/>
                    <a:gd name="T14" fmla="*/ 75 w 75"/>
                    <a:gd name="T15" fmla="*/ 5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75" y="50"/>
                      </a:moveTo>
                      <a:cubicBezTo>
                        <a:pt x="38" y="0"/>
                        <a:pt x="38" y="0"/>
                        <a:pt x="38" y="0"/>
                      </a:cubicBezTo>
                      <a:cubicBezTo>
                        <a:pt x="0" y="50"/>
                        <a:pt x="0" y="50"/>
                        <a:pt x="0" y="50"/>
                      </a:cubicBezTo>
                      <a:cubicBezTo>
                        <a:pt x="27" y="50"/>
                        <a:pt x="27" y="50"/>
                        <a:pt x="27" y="50"/>
                      </a:cubicBezTo>
                      <a:cubicBezTo>
                        <a:pt x="27" y="83"/>
                        <a:pt x="27" y="83"/>
                        <a:pt x="27" y="83"/>
                      </a:cubicBezTo>
                      <a:cubicBezTo>
                        <a:pt x="36" y="90"/>
                        <a:pt x="43" y="99"/>
                        <a:pt x="48" y="108"/>
                      </a:cubicBezTo>
                      <a:cubicBezTo>
                        <a:pt x="48" y="50"/>
                        <a:pt x="48" y="50"/>
                        <a:pt x="48" y="50"/>
                      </a:cubicBez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44" name="Freeform 7"/>
                <p:cNvSpPr>
                  <a:spLocks/>
                </p:cNvSpPr>
                <p:nvPr/>
              </p:nvSpPr>
              <p:spPr bwMode="auto">
                <a:xfrm>
                  <a:off x="3882" y="2203"/>
                  <a:ext cx="64" cy="122"/>
                </a:xfrm>
                <a:custGeom>
                  <a:avLst/>
                  <a:gdLst>
                    <a:gd name="T0" fmla="*/ 10 w 64"/>
                    <a:gd name="T1" fmla="*/ 82 h 122"/>
                    <a:gd name="T2" fmla="*/ 10 w 64"/>
                    <a:gd name="T3" fmla="*/ 0 h 122"/>
                    <a:gd name="T4" fmla="*/ 0 w 64"/>
                    <a:gd name="T5" fmla="*/ 0 h 122"/>
                    <a:gd name="T6" fmla="*/ 0 w 64"/>
                    <a:gd name="T7" fmla="*/ 89 h 122"/>
                    <a:gd name="T8" fmla="*/ 0 w 64"/>
                    <a:gd name="T9" fmla="*/ 89 h 122"/>
                    <a:gd name="T10" fmla="*/ 0 w 64"/>
                    <a:gd name="T11" fmla="*/ 89 h 122"/>
                    <a:gd name="T12" fmla="*/ 58 w 64"/>
                    <a:gd name="T13" fmla="*/ 122 h 122"/>
                    <a:gd name="T14" fmla="*/ 64 w 64"/>
                    <a:gd name="T15" fmla="*/ 113 h 122"/>
                    <a:gd name="T16" fmla="*/ 10 w 64"/>
                    <a:gd name="T17"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2">
                      <a:moveTo>
                        <a:pt x="10" y="82"/>
                      </a:moveTo>
                      <a:lnTo>
                        <a:pt x="10" y="0"/>
                      </a:lnTo>
                      <a:lnTo>
                        <a:pt x="0" y="0"/>
                      </a:lnTo>
                      <a:lnTo>
                        <a:pt x="0" y="89"/>
                      </a:lnTo>
                      <a:lnTo>
                        <a:pt x="0" y="89"/>
                      </a:lnTo>
                      <a:lnTo>
                        <a:pt x="0" y="89"/>
                      </a:lnTo>
                      <a:lnTo>
                        <a:pt x="58" y="122"/>
                      </a:lnTo>
                      <a:lnTo>
                        <a:pt x="64" y="113"/>
                      </a:lnTo>
                      <a:lnTo>
                        <a:pt x="1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sp>
        <p:nvSpPr>
          <p:cNvPr id="46" name="TextBox 45"/>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399792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1+#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20"/>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a:t>
            </a:r>
            <a:br>
              <a:rPr lang="en-US" dirty="0"/>
            </a:br>
            <a:r>
              <a:rPr lang="en-US" dirty="0"/>
              <a:t>networking</a:t>
            </a:r>
            <a:br>
              <a:rPr lang="en-US" dirty="0"/>
            </a:br>
            <a:r>
              <a:rPr lang="en-US" sz="1961" spc="0" dirty="0">
                <a:latin typeface="+mn-lt"/>
              </a:rPr>
              <a:t>Increased network performance</a:t>
            </a:r>
          </a:p>
        </p:txBody>
      </p:sp>
      <p:sp>
        <p:nvSpPr>
          <p:cNvPr id="9" name="Text Placeholder 41"/>
          <p:cNvSpPr txBox="1">
            <a:spLocks/>
          </p:cNvSpPr>
          <p:nvPr/>
        </p:nvSpPr>
        <p:spPr>
          <a:xfrm>
            <a:off x="302430" y="2403326"/>
            <a:ext cx="5345359" cy="461577"/>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FFFFFF"/>
              </a:buClr>
            </a:pPr>
            <a:r>
              <a:rPr lang="en-US" sz="2745" dirty="0">
                <a:gradFill>
                  <a:gsLst>
                    <a:gs pos="1250">
                      <a:srgbClr val="D2D2D2"/>
                    </a:gs>
                    <a:gs pos="99000">
                      <a:srgbClr val="D2D2D2"/>
                    </a:gs>
                  </a:gsLst>
                  <a:lin ang="5400000" scaled="0"/>
                </a:gradFill>
                <a:latin typeface="Segoe UI Light"/>
              </a:rPr>
              <a:t>Overview</a:t>
            </a:r>
            <a:endParaRPr lang="en-US" sz="1568" dirty="0">
              <a:gradFill>
                <a:gsLst>
                  <a:gs pos="1250">
                    <a:srgbClr val="FFFFFF"/>
                  </a:gs>
                  <a:gs pos="99000">
                    <a:srgbClr val="FFFFFF"/>
                  </a:gs>
                </a:gsLst>
                <a:lin ang="5400000" scaled="0"/>
              </a:gradFill>
              <a:latin typeface="Segoe UI"/>
            </a:endParaRP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Direct communication with the network interface </a:t>
            </a:r>
            <a:br>
              <a:rPr lang="en-US" sz="1568" dirty="0">
                <a:gradFill>
                  <a:gsLst>
                    <a:gs pos="1250">
                      <a:srgbClr val="FFFFFF"/>
                    </a:gs>
                    <a:gs pos="99000">
                      <a:srgbClr val="FFFFFF"/>
                    </a:gs>
                  </a:gsLst>
                  <a:lin ang="5400000" scaled="0"/>
                </a:gradFill>
                <a:latin typeface="Segoe UI"/>
              </a:rPr>
            </a:br>
            <a:r>
              <a:rPr lang="en-US" sz="1568" dirty="0">
                <a:gradFill>
                  <a:gsLst>
                    <a:gs pos="1250">
                      <a:srgbClr val="FFFFFF"/>
                    </a:gs>
                    <a:gs pos="99000">
                      <a:srgbClr val="FFFFFF"/>
                    </a:gs>
                  </a:gsLst>
                  <a:lin ang="5400000" scaled="0"/>
                </a:gradFill>
                <a:latin typeface="Segoe UI"/>
              </a:rPr>
              <a:t>card using Single Root IO Virtualization (SR-IOV) </a:t>
            </a:r>
            <a:br>
              <a:rPr lang="en-US" sz="1568" dirty="0">
                <a:gradFill>
                  <a:gsLst>
                    <a:gs pos="1250">
                      <a:srgbClr val="FFFFFF"/>
                    </a:gs>
                    <a:gs pos="99000">
                      <a:srgbClr val="FFFFFF"/>
                    </a:gs>
                  </a:gsLst>
                  <a:lin ang="5400000" scaled="0"/>
                </a:gradFill>
                <a:latin typeface="Segoe UI"/>
              </a:rPr>
            </a:br>
            <a:r>
              <a:rPr lang="en-US" sz="1568" dirty="0">
                <a:gradFill>
                  <a:gsLst>
                    <a:gs pos="1250">
                      <a:srgbClr val="FFFFFF"/>
                    </a:gs>
                    <a:gs pos="99000">
                      <a:srgbClr val="FFFFFF"/>
                    </a:gs>
                  </a:gsLst>
                  <a:lin ang="5400000" scaled="0"/>
                </a:gradFill>
                <a:latin typeface="Segoe UI"/>
              </a:rPr>
              <a:t>in Supported VMs</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Significantly Reduced Latency </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Reduced Jitter</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Run the most performance-sensitive workloads</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25 Gbps networking speed</a:t>
            </a:r>
          </a:p>
        </p:txBody>
      </p:sp>
      <p:grpSp>
        <p:nvGrpSpPr>
          <p:cNvPr id="5" name="Group 4"/>
          <p:cNvGrpSpPr/>
          <p:nvPr/>
        </p:nvGrpSpPr>
        <p:grpSpPr>
          <a:xfrm>
            <a:off x="5648099" y="487"/>
            <a:ext cx="6543901" cy="6857027"/>
            <a:chOff x="5761355" y="0"/>
            <a:chExt cx="6675120" cy="6994525"/>
          </a:xfrm>
        </p:grpSpPr>
        <p:sp>
          <p:nvSpPr>
            <p:cNvPr id="8" name="Rectangle 7"/>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13" name="Group 4"/>
            <p:cNvGrpSpPr>
              <a:grpSpLocks noChangeAspect="1"/>
            </p:cNvGrpSpPr>
            <p:nvPr/>
          </p:nvGrpSpPr>
          <p:grpSpPr bwMode="auto">
            <a:xfrm flipH="1">
              <a:off x="7359784" y="1759902"/>
              <a:ext cx="3478263" cy="3474720"/>
              <a:chOff x="2746" y="-176"/>
              <a:chExt cx="3926" cy="3922"/>
            </a:xfrm>
          </p:grpSpPr>
          <p:sp>
            <p:nvSpPr>
              <p:cNvPr id="15" name="Freeform 5"/>
              <p:cNvSpPr>
                <a:spLocks noEditPoints="1"/>
              </p:cNvSpPr>
              <p:nvPr/>
            </p:nvSpPr>
            <p:spPr bwMode="auto">
              <a:xfrm>
                <a:off x="2746" y="-176"/>
                <a:ext cx="3926" cy="3922"/>
              </a:xfrm>
              <a:custGeom>
                <a:avLst/>
                <a:gdLst>
                  <a:gd name="T0" fmla="*/ 1030 w 2059"/>
                  <a:gd name="T1" fmla="*/ 0 h 2051"/>
                  <a:gd name="T2" fmla="*/ 0 w 2059"/>
                  <a:gd name="T3" fmla="*/ 1028 h 2051"/>
                  <a:gd name="T4" fmla="*/ 1030 w 2059"/>
                  <a:gd name="T5" fmla="*/ 2051 h 2051"/>
                  <a:gd name="T6" fmla="*/ 2059 w 2059"/>
                  <a:gd name="T7" fmla="*/ 1028 h 2051"/>
                  <a:gd name="T8" fmla="*/ 1030 w 2059"/>
                  <a:gd name="T9" fmla="*/ 0 h 2051"/>
                  <a:gd name="T10" fmla="*/ 621 w 2059"/>
                  <a:gd name="T11" fmla="*/ 1521 h 2051"/>
                  <a:gd name="T12" fmla="*/ 499 w 2059"/>
                  <a:gd name="T13" fmla="*/ 1649 h 2051"/>
                  <a:gd name="T14" fmla="*/ 420 w 2059"/>
                  <a:gd name="T15" fmla="*/ 1649 h 2051"/>
                  <a:gd name="T16" fmla="*/ 420 w 2059"/>
                  <a:gd name="T17" fmla="*/ 1569 h 2051"/>
                  <a:gd name="T18" fmla="*/ 499 w 2059"/>
                  <a:gd name="T19" fmla="*/ 1489 h 2051"/>
                  <a:gd name="T20" fmla="*/ 329 w 2059"/>
                  <a:gd name="T21" fmla="*/ 1087 h 2051"/>
                  <a:gd name="T22" fmla="*/ 218 w 2059"/>
                  <a:gd name="T23" fmla="*/ 1087 h 2051"/>
                  <a:gd name="T24" fmla="*/ 160 w 2059"/>
                  <a:gd name="T25" fmla="*/ 1028 h 2051"/>
                  <a:gd name="T26" fmla="*/ 218 w 2059"/>
                  <a:gd name="T27" fmla="*/ 975 h 2051"/>
                  <a:gd name="T28" fmla="*/ 329 w 2059"/>
                  <a:gd name="T29" fmla="*/ 975 h 2051"/>
                  <a:gd name="T30" fmla="*/ 409 w 2059"/>
                  <a:gd name="T31" fmla="*/ 705 h 2051"/>
                  <a:gd name="T32" fmla="*/ 489 w 2059"/>
                  <a:gd name="T33" fmla="*/ 816 h 2051"/>
                  <a:gd name="T34" fmla="*/ 451 w 2059"/>
                  <a:gd name="T35" fmla="*/ 1028 h 2051"/>
                  <a:gd name="T36" fmla="*/ 621 w 2059"/>
                  <a:gd name="T37" fmla="*/ 1442 h 2051"/>
                  <a:gd name="T38" fmla="*/ 621 w 2059"/>
                  <a:gd name="T39" fmla="*/ 1521 h 2051"/>
                  <a:gd name="T40" fmla="*/ 605 w 2059"/>
                  <a:gd name="T41" fmla="*/ 471 h 2051"/>
                  <a:gd name="T42" fmla="*/ 982 w 2059"/>
                  <a:gd name="T43" fmla="*/ 323 h 2051"/>
                  <a:gd name="T44" fmla="*/ 982 w 2059"/>
                  <a:gd name="T45" fmla="*/ 212 h 2051"/>
                  <a:gd name="T46" fmla="*/ 1035 w 2059"/>
                  <a:gd name="T47" fmla="*/ 153 h 2051"/>
                  <a:gd name="T48" fmla="*/ 1093 w 2059"/>
                  <a:gd name="T49" fmla="*/ 212 h 2051"/>
                  <a:gd name="T50" fmla="*/ 1093 w 2059"/>
                  <a:gd name="T51" fmla="*/ 323 h 2051"/>
                  <a:gd name="T52" fmla="*/ 1497 w 2059"/>
                  <a:gd name="T53" fmla="*/ 493 h 2051"/>
                  <a:gd name="T54" fmla="*/ 1576 w 2059"/>
                  <a:gd name="T55" fmla="*/ 413 h 2051"/>
                  <a:gd name="T56" fmla="*/ 1656 w 2059"/>
                  <a:gd name="T57" fmla="*/ 413 h 2051"/>
                  <a:gd name="T58" fmla="*/ 1656 w 2059"/>
                  <a:gd name="T59" fmla="*/ 487 h 2051"/>
                  <a:gd name="T60" fmla="*/ 1576 w 2059"/>
                  <a:gd name="T61" fmla="*/ 572 h 2051"/>
                  <a:gd name="T62" fmla="*/ 1741 w 2059"/>
                  <a:gd name="T63" fmla="*/ 975 h 2051"/>
                  <a:gd name="T64" fmla="*/ 1852 w 2059"/>
                  <a:gd name="T65" fmla="*/ 975 h 2051"/>
                  <a:gd name="T66" fmla="*/ 1910 w 2059"/>
                  <a:gd name="T67" fmla="*/ 1028 h 2051"/>
                  <a:gd name="T68" fmla="*/ 1852 w 2059"/>
                  <a:gd name="T69" fmla="*/ 1087 h 2051"/>
                  <a:gd name="T70" fmla="*/ 1852 w 2059"/>
                  <a:gd name="T71" fmla="*/ 1087 h 2051"/>
                  <a:gd name="T72" fmla="*/ 1741 w 2059"/>
                  <a:gd name="T73" fmla="*/ 1087 h 2051"/>
                  <a:gd name="T74" fmla="*/ 1576 w 2059"/>
                  <a:gd name="T75" fmla="*/ 1489 h 2051"/>
                  <a:gd name="T76" fmla="*/ 1656 w 2059"/>
                  <a:gd name="T77" fmla="*/ 1569 h 2051"/>
                  <a:gd name="T78" fmla="*/ 1656 w 2059"/>
                  <a:gd name="T79" fmla="*/ 1649 h 2051"/>
                  <a:gd name="T80" fmla="*/ 1576 w 2059"/>
                  <a:gd name="T81" fmla="*/ 1649 h 2051"/>
                  <a:gd name="T82" fmla="*/ 1449 w 2059"/>
                  <a:gd name="T83" fmla="*/ 1521 h 2051"/>
                  <a:gd name="T84" fmla="*/ 1449 w 2059"/>
                  <a:gd name="T85" fmla="*/ 1442 h 2051"/>
                  <a:gd name="T86" fmla="*/ 1624 w 2059"/>
                  <a:gd name="T87" fmla="*/ 1028 h 2051"/>
                  <a:gd name="T88" fmla="*/ 1035 w 2059"/>
                  <a:gd name="T89" fmla="*/ 445 h 2051"/>
                  <a:gd name="T90" fmla="*/ 711 w 2059"/>
                  <a:gd name="T91" fmla="*/ 54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9" h="2051">
                    <a:moveTo>
                      <a:pt x="1030" y="0"/>
                    </a:moveTo>
                    <a:cubicBezTo>
                      <a:pt x="462" y="0"/>
                      <a:pt x="0" y="461"/>
                      <a:pt x="0" y="1028"/>
                    </a:cubicBezTo>
                    <a:cubicBezTo>
                      <a:pt x="0" y="1596"/>
                      <a:pt x="462" y="2051"/>
                      <a:pt x="1030" y="2051"/>
                    </a:cubicBezTo>
                    <a:cubicBezTo>
                      <a:pt x="1597" y="2051"/>
                      <a:pt x="2059" y="1596"/>
                      <a:pt x="2059" y="1028"/>
                    </a:cubicBezTo>
                    <a:cubicBezTo>
                      <a:pt x="2059" y="461"/>
                      <a:pt x="1597" y="0"/>
                      <a:pt x="1030" y="0"/>
                    </a:cubicBezTo>
                    <a:close/>
                    <a:moveTo>
                      <a:pt x="621" y="1521"/>
                    </a:moveTo>
                    <a:cubicBezTo>
                      <a:pt x="499" y="1649"/>
                      <a:pt x="499" y="1649"/>
                      <a:pt x="499" y="1649"/>
                    </a:cubicBezTo>
                    <a:cubicBezTo>
                      <a:pt x="478" y="1670"/>
                      <a:pt x="441" y="1670"/>
                      <a:pt x="420" y="1649"/>
                    </a:cubicBezTo>
                    <a:cubicBezTo>
                      <a:pt x="398" y="1622"/>
                      <a:pt x="398" y="1590"/>
                      <a:pt x="420" y="1569"/>
                    </a:cubicBezTo>
                    <a:cubicBezTo>
                      <a:pt x="499" y="1489"/>
                      <a:pt x="499" y="1489"/>
                      <a:pt x="499" y="1489"/>
                    </a:cubicBezTo>
                    <a:cubicBezTo>
                      <a:pt x="404" y="1378"/>
                      <a:pt x="345" y="1235"/>
                      <a:pt x="329" y="1087"/>
                    </a:cubicBezTo>
                    <a:cubicBezTo>
                      <a:pt x="218" y="1087"/>
                      <a:pt x="218" y="1087"/>
                      <a:pt x="218" y="1087"/>
                    </a:cubicBezTo>
                    <a:cubicBezTo>
                      <a:pt x="186" y="1087"/>
                      <a:pt x="160" y="1060"/>
                      <a:pt x="160" y="1028"/>
                    </a:cubicBezTo>
                    <a:cubicBezTo>
                      <a:pt x="160" y="996"/>
                      <a:pt x="186" y="975"/>
                      <a:pt x="218" y="975"/>
                    </a:cubicBezTo>
                    <a:cubicBezTo>
                      <a:pt x="329" y="975"/>
                      <a:pt x="329" y="975"/>
                      <a:pt x="329" y="975"/>
                    </a:cubicBezTo>
                    <a:cubicBezTo>
                      <a:pt x="340" y="874"/>
                      <a:pt x="367" y="784"/>
                      <a:pt x="409" y="705"/>
                    </a:cubicBezTo>
                    <a:cubicBezTo>
                      <a:pt x="489" y="816"/>
                      <a:pt x="489" y="816"/>
                      <a:pt x="489" y="816"/>
                    </a:cubicBezTo>
                    <a:cubicBezTo>
                      <a:pt x="462" y="885"/>
                      <a:pt x="451" y="954"/>
                      <a:pt x="451" y="1028"/>
                    </a:cubicBezTo>
                    <a:cubicBezTo>
                      <a:pt x="451" y="1193"/>
                      <a:pt x="515" y="1336"/>
                      <a:pt x="621" y="1442"/>
                    </a:cubicBezTo>
                    <a:cubicBezTo>
                      <a:pt x="642" y="1463"/>
                      <a:pt x="642" y="1500"/>
                      <a:pt x="621" y="1521"/>
                    </a:cubicBezTo>
                    <a:close/>
                    <a:moveTo>
                      <a:pt x="605" y="471"/>
                    </a:moveTo>
                    <a:cubicBezTo>
                      <a:pt x="706" y="387"/>
                      <a:pt x="839" y="334"/>
                      <a:pt x="982" y="323"/>
                    </a:cubicBezTo>
                    <a:cubicBezTo>
                      <a:pt x="982" y="212"/>
                      <a:pt x="982" y="212"/>
                      <a:pt x="982" y="212"/>
                    </a:cubicBezTo>
                    <a:cubicBezTo>
                      <a:pt x="982" y="180"/>
                      <a:pt x="1003" y="153"/>
                      <a:pt x="1035" y="153"/>
                    </a:cubicBezTo>
                    <a:cubicBezTo>
                      <a:pt x="1067" y="153"/>
                      <a:pt x="1093" y="180"/>
                      <a:pt x="1093" y="212"/>
                    </a:cubicBezTo>
                    <a:cubicBezTo>
                      <a:pt x="1093" y="323"/>
                      <a:pt x="1093" y="323"/>
                      <a:pt x="1093" y="323"/>
                    </a:cubicBezTo>
                    <a:cubicBezTo>
                      <a:pt x="1247" y="334"/>
                      <a:pt x="1385" y="397"/>
                      <a:pt x="1497" y="493"/>
                    </a:cubicBezTo>
                    <a:cubicBezTo>
                      <a:pt x="1576" y="413"/>
                      <a:pt x="1576" y="413"/>
                      <a:pt x="1576" y="413"/>
                    </a:cubicBezTo>
                    <a:cubicBezTo>
                      <a:pt x="1597" y="387"/>
                      <a:pt x="1635" y="387"/>
                      <a:pt x="1656" y="413"/>
                    </a:cubicBezTo>
                    <a:cubicBezTo>
                      <a:pt x="1677" y="434"/>
                      <a:pt x="1677" y="466"/>
                      <a:pt x="1656" y="487"/>
                    </a:cubicBezTo>
                    <a:cubicBezTo>
                      <a:pt x="1576" y="572"/>
                      <a:pt x="1576" y="572"/>
                      <a:pt x="1576" y="572"/>
                    </a:cubicBezTo>
                    <a:cubicBezTo>
                      <a:pt x="1666" y="678"/>
                      <a:pt x="1730" y="821"/>
                      <a:pt x="1741" y="975"/>
                    </a:cubicBezTo>
                    <a:cubicBezTo>
                      <a:pt x="1852" y="975"/>
                      <a:pt x="1852" y="975"/>
                      <a:pt x="1852" y="975"/>
                    </a:cubicBezTo>
                    <a:cubicBezTo>
                      <a:pt x="1884" y="975"/>
                      <a:pt x="1910" y="996"/>
                      <a:pt x="1910" y="1028"/>
                    </a:cubicBezTo>
                    <a:cubicBezTo>
                      <a:pt x="1910" y="1060"/>
                      <a:pt x="1884" y="1087"/>
                      <a:pt x="1852" y="1087"/>
                    </a:cubicBezTo>
                    <a:cubicBezTo>
                      <a:pt x="1852" y="1087"/>
                      <a:pt x="1852" y="1087"/>
                      <a:pt x="1852" y="1087"/>
                    </a:cubicBezTo>
                    <a:cubicBezTo>
                      <a:pt x="1741" y="1087"/>
                      <a:pt x="1741" y="1087"/>
                      <a:pt x="1741" y="1087"/>
                    </a:cubicBezTo>
                    <a:cubicBezTo>
                      <a:pt x="1730" y="1235"/>
                      <a:pt x="1666" y="1378"/>
                      <a:pt x="1576" y="1489"/>
                    </a:cubicBezTo>
                    <a:cubicBezTo>
                      <a:pt x="1656" y="1569"/>
                      <a:pt x="1656" y="1569"/>
                      <a:pt x="1656" y="1569"/>
                    </a:cubicBezTo>
                    <a:cubicBezTo>
                      <a:pt x="1677" y="1590"/>
                      <a:pt x="1677" y="1622"/>
                      <a:pt x="1656" y="1649"/>
                    </a:cubicBezTo>
                    <a:cubicBezTo>
                      <a:pt x="1635" y="1670"/>
                      <a:pt x="1597" y="1670"/>
                      <a:pt x="1576" y="1649"/>
                    </a:cubicBezTo>
                    <a:cubicBezTo>
                      <a:pt x="1449" y="1521"/>
                      <a:pt x="1449" y="1521"/>
                      <a:pt x="1449" y="1521"/>
                    </a:cubicBezTo>
                    <a:cubicBezTo>
                      <a:pt x="1428" y="1500"/>
                      <a:pt x="1428" y="1463"/>
                      <a:pt x="1449" y="1442"/>
                    </a:cubicBezTo>
                    <a:cubicBezTo>
                      <a:pt x="1555" y="1336"/>
                      <a:pt x="1624" y="1193"/>
                      <a:pt x="1624" y="1028"/>
                    </a:cubicBezTo>
                    <a:cubicBezTo>
                      <a:pt x="1624" y="705"/>
                      <a:pt x="1359" y="445"/>
                      <a:pt x="1035" y="445"/>
                    </a:cubicBezTo>
                    <a:cubicBezTo>
                      <a:pt x="913" y="445"/>
                      <a:pt x="802" y="482"/>
                      <a:pt x="711" y="540"/>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6" name="Freeform 6"/>
              <p:cNvSpPr>
                <a:spLocks/>
              </p:cNvSpPr>
              <p:nvPr/>
            </p:nvSpPr>
            <p:spPr bwMode="auto">
              <a:xfrm>
                <a:off x="3516" y="595"/>
                <a:ext cx="1669" cy="1652"/>
              </a:xfrm>
              <a:custGeom>
                <a:avLst/>
                <a:gdLst>
                  <a:gd name="T0" fmla="*/ 307 w 875"/>
                  <a:gd name="T1" fmla="*/ 137 h 864"/>
                  <a:gd name="T2" fmla="*/ 758 w 875"/>
                  <a:gd name="T3" fmla="*/ 450 h 864"/>
                  <a:gd name="T4" fmla="*/ 758 w 875"/>
                  <a:gd name="T5" fmla="*/ 450 h 864"/>
                  <a:gd name="T6" fmla="*/ 790 w 875"/>
                  <a:gd name="T7" fmla="*/ 477 h 864"/>
                  <a:gd name="T8" fmla="*/ 790 w 875"/>
                  <a:gd name="T9" fmla="*/ 784 h 864"/>
                  <a:gd name="T10" fmla="*/ 780 w 875"/>
                  <a:gd name="T11" fmla="*/ 790 h 864"/>
                  <a:gd name="T12" fmla="*/ 482 w 875"/>
                  <a:gd name="T13" fmla="*/ 779 h 864"/>
                  <a:gd name="T14" fmla="*/ 26 w 875"/>
                  <a:gd name="T15" fmla="*/ 137 h 864"/>
                  <a:gd name="T16" fmla="*/ 32 w 875"/>
                  <a:gd name="T17" fmla="*/ 31 h 864"/>
                  <a:gd name="T18" fmla="*/ 138 w 875"/>
                  <a:gd name="T19" fmla="*/ 26 h 864"/>
                  <a:gd name="T20" fmla="*/ 201 w 875"/>
                  <a:gd name="T21" fmla="*/ 6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5" h="864">
                    <a:moveTo>
                      <a:pt x="307" y="137"/>
                    </a:moveTo>
                    <a:cubicBezTo>
                      <a:pt x="758" y="450"/>
                      <a:pt x="758" y="450"/>
                      <a:pt x="758" y="450"/>
                    </a:cubicBezTo>
                    <a:cubicBezTo>
                      <a:pt x="758" y="450"/>
                      <a:pt x="758" y="450"/>
                      <a:pt x="758" y="450"/>
                    </a:cubicBezTo>
                    <a:cubicBezTo>
                      <a:pt x="769" y="461"/>
                      <a:pt x="780" y="466"/>
                      <a:pt x="790" y="477"/>
                    </a:cubicBezTo>
                    <a:cubicBezTo>
                      <a:pt x="875" y="562"/>
                      <a:pt x="875" y="699"/>
                      <a:pt x="790" y="784"/>
                    </a:cubicBezTo>
                    <a:cubicBezTo>
                      <a:pt x="785" y="784"/>
                      <a:pt x="785" y="784"/>
                      <a:pt x="780" y="790"/>
                    </a:cubicBezTo>
                    <a:cubicBezTo>
                      <a:pt x="695" y="864"/>
                      <a:pt x="562" y="864"/>
                      <a:pt x="482" y="779"/>
                    </a:cubicBezTo>
                    <a:cubicBezTo>
                      <a:pt x="26" y="137"/>
                      <a:pt x="26" y="137"/>
                      <a:pt x="26" y="137"/>
                    </a:cubicBezTo>
                    <a:cubicBezTo>
                      <a:pt x="0" y="106"/>
                      <a:pt x="0" y="63"/>
                      <a:pt x="32" y="31"/>
                    </a:cubicBezTo>
                    <a:cubicBezTo>
                      <a:pt x="58" y="5"/>
                      <a:pt x="106" y="0"/>
                      <a:pt x="138" y="26"/>
                    </a:cubicBezTo>
                    <a:cubicBezTo>
                      <a:pt x="201" y="68"/>
                      <a:pt x="201" y="68"/>
                      <a:pt x="201" y="68"/>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7" name="Oval 7"/>
              <p:cNvSpPr>
                <a:spLocks noChangeArrowheads="1"/>
              </p:cNvSpPr>
              <p:nvPr/>
            </p:nvSpPr>
            <p:spPr bwMode="auto">
              <a:xfrm>
                <a:off x="4563" y="1633"/>
                <a:ext cx="338" cy="33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nvGrpSpPr>
          <p:cNvPr id="11" name="Group 10"/>
          <p:cNvGrpSpPr/>
          <p:nvPr/>
        </p:nvGrpSpPr>
        <p:grpSpPr>
          <a:xfrm>
            <a:off x="11433292" y="291514"/>
            <a:ext cx="491789" cy="491789"/>
            <a:chOff x="454026" y="1404697"/>
            <a:chExt cx="501650" cy="501650"/>
          </a:xfrm>
        </p:grpSpPr>
        <p:sp>
          <p:nvSpPr>
            <p:cNvPr id="14" name="Oval 13"/>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8"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sp>
        <p:nvSpPr>
          <p:cNvPr id="20" name="TextBox 19"/>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2563617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9"/>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 Placeholder 41"/>
          <p:cNvSpPr txBox="1">
            <a:spLocks/>
          </p:cNvSpPr>
          <p:nvPr/>
        </p:nvSpPr>
        <p:spPr>
          <a:xfrm>
            <a:off x="302430" y="2403326"/>
            <a:ext cx="5345359" cy="461577"/>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FFFFFF"/>
              </a:buClr>
            </a:pPr>
            <a:r>
              <a:rPr lang="en-US" sz="2745" dirty="0">
                <a:gradFill>
                  <a:gsLst>
                    <a:gs pos="1250">
                      <a:srgbClr val="D2D2D2"/>
                    </a:gs>
                    <a:gs pos="99000">
                      <a:srgbClr val="D2D2D2"/>
                    </a:gs>
                  </a:gsLst>
                  <a:lin ang="5400000" scaled="0"/>
                </a:gradFill>
                <a:latin typeface="Segoe UI Light"/>
              </a:rPr>
              <a:t>Overview</a:t>
            </a:r>
            <a:endParaRPr lang="en-US" sz="1568" dirty="0">
              <a:gradFill>
                <a:gsLst>
                  <a:gs pos="1250">
                    <a:srgbClr val="FFFFFF"/>
                  </a:gs>
                  <a:gs pos="99000">
                    <a:srgbClr val="FFFFFF"/>
                  </a:gs>
                </a:gsLst>
                <a:lin ang="5400000" scaled="0"/>
              </a:gradFill>
              <a:latin typeface="Segoe UI"/>
            </a:endParaRP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Visualize IP Flow for enhanced troubleshooting</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Integration with Operations Management Suite (OMS)</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VPN Gateway and Tunnel Health</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Application Gateway Metrics</a:t>
            </a:r>
          </a:p>
          <a:p>
            <a:pPr defTabSz="914192">
              <a:spcBef>
                <a:spcPts val="1176"/>
              </a:spcBef>
              <a:buClr>
                <a:srgbClr val="FFFFFF"/>
              </a:buClr>
            </a:pPr>
            <a:r>
              <a:rPr lang="en-US" sz="1568" dirty="0">
                <a:gradFill>
                  <a:gsLst>
                    <a:gs pos="1250">
                      <a:srgbClr val="FFFFFF"/>
                    </a:gs>
                    <a:gs pos="99000">
                      <a:srgbClr val="FFFFFF"/>
                    </a:gs>
                  </a:gsLst>
                  <a:lin ang="5400000" scaled="0"/>
                </a:gradFill>
                <a:latin typeface="Segoe UI"/>
              </a:rPr>
              <a:t>Network Security Groups and User Defined Routes Diagnostics improvements</a:t>
            </a:r>
          </a:p>
          <a:p>
            <a:pPr defTabSz="914192">
              <a:spcBef>
                <a:spcPts val="1176"/>
              </a:spcBef>
              <a:buClr>
                <a:srgbClr val="FFFFFF"/>
              </a:buClr>
            </a:pPr>
            <a:endParaRPr lang="en-US" sz="1568" dirty="0">
              <a:gradFill>
                <a:gsLst>
                  <a:gs pos="1250">
                    <a:srgbClr val="FFFFFF"/>
                  </a:gs>
                  <a:gs pos="99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Network watcher </a:t>
            </a:r>
            <a:br>
              <a:rPr lang="en-US" dirty="0"/>
            </a:br>
            <a:r>
              <a:rPr lang="en-US" dirty="0"/>
              <a:t>and diagnostics</a:t>
            </a:r>
            <a:br>
              <a:rPr lang="en-US" dirty="0"/>
            </a:br>
            <a:r>
              <a:rPr lang="en-US" sz="1961" spc="0" dirty="0">
                <a:latin typeface="+mn-lt"/>
              </a:rPr>
              <a:t>Understand your network and </a:t>
            </a:r>
            <a:br>
              <a:rPr lang="en-US" sz="1961" spc="0" dirty="0">
                <a:latin typeface="+mn-lt"/>
              </a:rPr>
            </a:br>
            <a:r>
              <a:rPr lang="en-US" sz="1961" spc="0" dirty="0">
                <a:latin typeface="+mn-lt"/>
              </a:rPr>
              <a:t>resolve problems</a:t>
            </a:r>
          </a:p>
        </p:txBody>
      </p:sp>
      <p:grpSp>
        <p:nvGrpSpPr>
          <p:cNvPr id="7" name="Group 6"/>
          <p:cNvGrpSpPr/>
          <p:nvPr/>
        </p:nvGrpSpPr>
        <p:grpSpPr>
          <a:xfrm>
            <a:off x="5648099" y="487"/>
            <a:ext cx="6543901" cy="6857027"/>
            <a:chOff x="5761355" y="0"/>
            <a:chExt cx="6675120" cy="6994525"/>
          </a:xfrm>
        </p:grpSpPr>
        <p:grpSp>
          <p:nvGrpSpPr>
            <p:cNvPr id="6" name="Group 5"/>
            <p:cNvGrpSpPr/>
            <p:nvPr/>
          </p:nvGrpSpPr>
          <p:grpSpPr>
            <a:xfrm>
              <a:off x="5761355" y="0"/>
              <a:ext cx="6675120" cy="6994525"/>
              <a:chOff x="5761355" y="0"/>
              <a:chExt cx="6675120" cy="6994525"/>
            </a:xfrm>
          </p:grpSpPr>
          <p:sp>
            <p:nvSpPr>
              <p:cNvPr id="170" name="Rectangle 16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5" name="Group 4"/>
              <p:cNvGrpSpPr/>
              <p:nvPr/>
            </p:nvGrpSpPr>
            <p:grpSpPr>
              <a:xfrm>
                <a:off x="5970493" y="1269938"/>
                <a:ext cx="6206045" cy="4445395"/>
                <a:chOff x="5955793" y="1346902"/>
                <a:chExt cx="6206045" cy="4445395"/>
              </a:xfrm>
            </p:grpSpPr>
            <p:sp>
              <p:nvSpPr>
                <p:cNvPr id="325" name="Rounded Rectangle 324"/>
                <p:cNvSpPr/>
                <p:nvPr/>
              </p:nvSpPr>
              <p:spPr bwMode="auto">
                <a:xfrm>
                  <a:off x="7277460" y="1346902"/>
                  <a:ext cx="4884378" cy="807038"/>
                </a:xfrm>
                <a:prstGeom prst="rect">
                  <a:avLst/>
                </a:prstGeom>
                <a:solidFill>
                  <a:schemeClr val="tx2"/>
                </a:solidFill>
                <a:ln w="6350" cap="flat" cmpd="sng" algn="ctr">
                  <a:noFill/>
                  <a:prstDash val="solid"/>
                  <a:miter lim="800000"/>
                  <a:headEnd type="none" w="med" len="med"/>
                  <a:tailEnd type="none" w="med" len="med"/>
                </a:ln>
                <a:effectLst/>
              </p:spPr>
              <p:txBody>
                <a:bodyPr lIns="143428" tIns="89642" rIns="143428" bIns="89642"/>
                <a:lstStyle/>
                <a:p>
                  <a:pPr algn="ctr" defTabSz="878273" fontAlgn="base">
                    <a:lnSpc>
                      <a:spcPct val="90000"/>
                    </a:lnSpc>
                    <a:defRPr/>
                  </a:pPr>
                  <a:r>
                    <a:rPr lang="en-US" sz="1568"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SOFTWARE DEFINED NETWORKING</a:t>
                  </a:r>
                </a:p>
              </p:txBody>
            </p:sp>
            <p:sp>
              <p:nvSpPr>
                <p:cNvPr id="326" name="Rectangle 325"/>
                <p:cNvSpPr/>
                <p:nvPr/>
              </p:nvSpPr>
              <p:spPr>
                <a:xfrm>
                  <a:off x="5955793" y="1626171"/>
                  <a:ext cx="2025481" cy="261610"/>
                </a:xfrm>
                <a:prstGeom prst="rect">
                  <a:avLst/>
                </a:prstGeom>
              </p:spPr>
              <p:txBody>
                <a:bodyPr wrap="square">
                  <a:spAutoFit/>
                </a:bodyPr>
                <a:lstStyle/>
                <a:p>
                  <a:pPr defTabSz="896354">
                    <a:spcAft>
                      <a:spcPts val="2307"/>
                    </a:spcAft>
                    <a:defRPr/>
                  </a:pPr>
                  <a: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t>LOG EMITTING</a:t>
                  </a:r>
                </a:p>
              </p:txBody>
            </p:sp>
            <p:sp>
              <p:nvSpPr>
                <p:cNvPr id="327" name="Rectangle 326"/>
                <p:cNvSpPr/>
                <p:nvPr/>
              </p:nvSpPr>
              <p:spPr bwMode="auto">
                <a:xfrm>
                  <a:off x="7422143" y="1787959"/>
                  <a:ext cx="613063" cy="353734"/>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VIRTUAL NETWORK</a:t>
                  </a:r>
                </a:p>
              </p:txBody>
            </p:sp>
            <p:sp>
              <p:nvSpPr>
                <p:cNvPr id="328" name="Rectangle 327"/>
                <p:cNvSpPr/>
                <p:nvPr/>
              </p:nvSpPr>
              <p:spPr bwMode="auto">
                <a:xfrm>
                  <a:off x="8749347" y="1787959"/>
                  <a:ext cx="590705" cy="353985"/>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EXPRESS</a:t>
                  </a:r>
                </a:p>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ROUTE</a:t>
                  </a:r>
                </a:p>
              </p:txBody>
            </p:sp>
            <p:sp>
              <p:nvSpPr>
                <p:cNvPr id="329" name="Rectangle 328"/>
                <p:cNvSpPr/>
                <p:nvPr/>
              </p:nvSpPr>
              <p:spPr bwMode="auto">
                <a:xfrm>
                  <a:off x="10024277" y="1787959"/>
                  <a:ext cx="669811" cy="353985"/>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TRAFFIC MANAGER</a:t>
                  </a:r>
                </a:p>
              </p:txBody>
            </p:sp>
            <p:sp>
              <p:nvSpPr>
                <p:cNvPr id="330" name="Rectangle 329"/>
                <p:cNvSpPr/>
                <p:nvPr/>
              </p:nvSpPr>
              <p:spPr bwMode="auto">
                <a:xfrm>
                  <a:off x="8090811" y="1787959"/>
                  <a:ext cx="602931" cy="353734"/>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LOAD BALANCER</a:t>
                  </a:r>
                </a:p>
              </p:txBody>
            </p:sp>
            <p:sp>
              <p:nvSpPr>
                <p:cNvPr id="331" name="Rectangle 330"/>
                <p:cNvSpPr/>
                <p:nvPr/>
              </p:nvSpPr>
              <p:spPr bwMode="auto">
                <a:xfrm>
                  <a:off x="9395657" y="1787959"/>
                  <a:ext cx="573015" cy="353985"/>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DNS</a:t>
                  </a:r>
                </a:p>
              </p:txBody>
            </p:sp>
            <p:sp>
              <p:nvSpPr>
                <p:cNvPr id="332" name="Rectangle 331"/>
                <p:cNvSpPr/>
                <p:nvPr/>
              </p:nvSpPr>
              <p:spPr bwMode="auto">
                <a:xfrm>
                  <a:off x="10749693" y="1787959"/>
                  <a:ext cx="632567" cy="353985"/>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VPN GATEWAY</a:t>
                  </a:r>
                </a:p>
              </p:txBody>
            </p:sp>
            <p:sp>
              <p:nvSpPr>
                <p:cNvPr id="333" name="Rectangle 332"/>
                <p:cNvSpPr/>
                <p:nvPr/>
              </p:nvSpPr>
              <p:spPr bwMode="auto">
                <a:xfrm>
                  <a:off x="11437865" y="1787959"/>
                  <a:ext cx="723973" cy="353985"/>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784" kern="0"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APPLICATION GATEWAY</a:t>
                  </a:r>
                </a:p>
              </p:txBody>
            </p:sp>
            <p:sp>
              <p:nvSpPr>
                <p:cNvPr id="338" name="Rectangle 337"/>
                <p:cNvSpPr/>
                <p:nvPr/>
              </p:nvSpPr>
              <p:spPr>
                <a:xfrm>
                  <a:off x="5955793" y="2876048"/>
                  <a:ext cx="1512193" cy="430887"/>
                </a:xfrm>
                <a:prstGeom prst="rect">
                  <a:avLst/>
                </a:prstGeom>
              </p:spPr>
              <p:txBody>
                <a:bodyPr wrap="square">
                  <a:spAutoFit/>
                </a:bodyPr>
                <a:lstStyle/>
                <a:p>
                  <a:pPr defTabSz="896354">
                    <a:spcAft>
                      <a:spcPts val="2307"/>
                    </a:spcAft>
                  </a:pPr>
                  <a: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t>LOG STORAGE </a:t>
                  </a:r>
                  <a:b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br>
                  <a: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t>AND ARCHIVING</a:t>
                  </a:r>
                </a:p>
              </p:txBody>
            </p:sp>
            <p:sp>
              <p:nvSpPr>
                <p:cNvPr id="475" name="TextBox 87"/>
                <p:cNvSpPr txBox="1">
                  <a:spLocks noChangeArrowheads="1"/>
                </p:cNvSpPr>
                <p:nvPr/>
              </p:nvSpPr>
              <p:spPr bwMode="auto">
                <a:xfrm>
                  <a:off x="9411889" y="4700259"/>
                  <a:ext cx="514985" cy="18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defTabSz="895509" eaLnBrk="0" fontAlgn="base" hangingPunct="0">
                    <a:lnSpc>
                      <a:spcPct val="90000"/>
                    </a:lnSpc>
                    <a:spcBef>
                      <a:spcPct val="0"/>
                    </a:spcBef>
                    <a:spcAft>
                      <a:spcPct val="0"/>
                    </a:spcAft>
                  </a:pPr>
                  <a:r>
                    <a:rPr lang="en-US" altLang="en-US" sz="686" dirty="0">
                      <a:gradFill>
                        <a:gsLst>
                          <a:gs pos="0">
                            <a:srgbClr val="505050"/>
                          </a:gs>
                          <a:gs pos="100000">
                            <a:srgbClr val="505050"/>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Operations </a:t>
                  </a:r>
                </a:p>
                <a:p>
                  <a:pPr defTabSz="895509" eaLnBrk="0" fontAlgn="base" hangingPunct="0">
                    <a:lnSpc>
                      <a:spcPct val="90000"/>
                    </a:lnSpc>
                    <a:spcBef>
                      <a:spcPct val="0"/>
                    </a:spcBef>
                    <a:spcAft>
                      <a:spcPct val="0"/>
                    </a:spcAft>
                  </a:pPr>
                  <a:r>
                    <a:rPr lang="en-US" altLang="en-US" sz="686" dirty="0">
                      <a:gradFill>
                        <a:gsLst>
                          <a:gs pos="0">
                            <a:srgbClr val="505050"/>
                          </a:gs>
                          <a:gs pos="100000">
                            <a:srgbClr val="505050"/>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Management Suite</a:t>
                  </a:r>
                </a:p>
              </p:txBody>
            </p:sp>
            <p:sp>
              <p:nvSpPr>
                <p:cNvPr id="476" name="TextBox 89"/>
                <p:cNvSpPr txBox="1">
                  <a:spLocks noChangeArrowheads="1"/>
                </p:cNvSpPr>
                <p:nvPr/>
              </p:nvSpPr>
              <p:spPr bwMode="auto">
                <a:xfrm>
                  <a:off x="10781526" y="4796379"/>
                  <a:ext cx="514984" cy="18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defPPr>
                    <a:defRPr lang="en-US"/>
                  </a:defPPr>
                  <a:lvl1pPr defTabSz="913505" eaLnBrk="0" fontAlgn="base" hangingPunct="0">
                    <a:spcBef>
                      <a:spcPct val="0"/>
                    </a:spcBef>
                    <a:spcAft>
                      <a:spcPct val="0"/>
                    </a:spcAft>
                    <a:defRPr sz="900">
                      <a:latin typeface="Segoe UI" panose="020B0502040204020203" pitchFamily="34" charset="0"/>
                      <a:ea typeface="Arial Unicode MS" panose="020B0604020202020204" pitchFamily="34" charset="-128"/>
                      <a:cs typeface="Segoe UI" panose="020B0502040204020203" pitchFamily="34" charset="0"/>
                    </a:defRPr>
                  </a:lvl1pPr>
                </a:lstStyle>
                <a:p>
                  <a:pPr defTabSz="895509">
                    <a:lnSpc>
                      <a:spcPct val="90000"/>
                    </a:lnSpc>
                  </a:pPr>
                  <a:r>
                    <a:rPr lang="en-US" altLang="en-US" sz="686"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Power BI</a:t>
                  </a:r>
                </a:p>
              </p:txBody>
            </p:sp>
            <p:sp>
              <p:nvSpPr>
                <p:cNvPr id="477" name="TextBox 91"/>
                <p:cNvSpPr txBox="1">
                  <a:spLocks noChangeArrowheads="1"/>
                </p:cNvSpPr>
                <p:nvPr/>
              </p:nvSpPr>
              <p:spPr bwMode="auto">
                <a:xfrm>
                  <a:off x="10256131" y="4796813"/>
                  <a:ext cx="514984" cy="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defPPr>
                    <a:defRPr lang="en-US"/>
                  </a:defPPr>
                  <a:lvl1pPr defTabSz="913505" eaLnBrk="0" fontAlgn="base" hangingPunct="0">
                    <a:spcBef>
                      <a:spcPct val="0"/>
                    </a:spcBef>
                    <a:spcAft>
                      <a:spcPct val="0"/>
                    </a:spcAft>
                    <a:defRPr sz="900">
                      <a:latin typeface="Segoe UI" panose="020B0502040204020203" pitchFamily="34" charset="0"/>
                      <a:ea typeface="Arial Unicode MS" panose="020B0604020202020204" pitchFamily="34" charset="-128"/>
                      <a:cs typeface="Segoe UI" panose="020B0502040204020203" pitchFamily="34" charset="0"/>
                    </a:defRPr>
                  </a:lvl1pPr>
                </a:lstStyle>
                <a:p>
                  <a:pPr defTabSz="895509">
                    <a:lnSpc>
                      <a:spcPct val="90000"/>
                    </a:lnSpc>
                  </a:pPr>
                  <a:r>
                    <a:rPr lang="en-US" altLang="en-US" sz="686"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HDInsight</a:t>
                  </a:r>
                </a:p>
              </p:txBody>
            </p:sp>
            <p:sp>
              <p:nvSpPr>
                <p:cNvPr id="478" name="TextBox 93"/>
                <p:cNvSpPr txBox="1">
                  <a:spLocks noChangeArrowheads="1"/>
                </p:cNvSpPr>
                <p:nvPr/>
              </p:nvSpPr>
              <p:spPr bwMode="auto">
                <a:xfrm>
                  <a:off x="11248504" y="4699744"/>
                  <a:ext cx="514985" cy="23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defPPr>
                    <a:defRPr lang="en-US"/>
                  </a:defPPr>
                  <a:lvl1pPr defTabSz="913505" eaLnBrk="0" fontAlgn="base" hangingPunct="0">
                    <a:spcBef>
                      <a:spcPct val="0"/>
                    </a:spcBef>
                    <a:spcAft>
                      <a:spcPct val="0"/>
                    </a:spcAft>
                    <a:defRPr sz="900">
                      <a:latin typeface="Segoe UI" panose="020B0502040204020203" pitchFamily="34" charset="0"/>
                      <a:ea typeface="Arial Unicode MS" panose="020B0604020202020204" pitchFamily="34" charset="-128"/>
                      <a:cs typeface="Segoe UI" panose="020B0502040204020203" pitchFamily="34" charset="0"/>
                    </a:defRPr>
                  </a:lvl1pPr>
                </a:lstStyle>
                <a:p>
                  <a:pPr defTabSz="895509">
                    <a:lnSpc>
                      <a:spcPct val="90000"/>
                    </a:lnSpc>
                  </a:pPr>
                  <a:r>
                    <a:rPr lang="en-US" altLang="en-US" sz="686"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Machine</a:t>
                  </a:r>
                </a:p>
                <a:p>
                  <a:pPr defTabSz="895509">
                    <a:lnSpc>
                      <a:spcPct val="90000"/>
                    </a:lnSpc>
                  </a:pPr>
                  <a:r>
                    <a:rPr lang="en-US" altLang="en-US" sz="686"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Learning</a:t>
                  </a:r>
                </a:p>
              </p:txBody>
            </p:sp>
            <p:sp>
              <p:nvSpPr>
                <p:cNvPr id="323" name="Freeform 29"/>
                <p:cNvSpPr>
                  <a:spLocks/>
                </p:cNvSpPr>
                <p:nvPr/>
              </p:nvSpPr>
              <p:spPr bwMode="auto">
                <a:xfrm>
                  <a:off x="8545121" y="5304953"/>
                  <a:ext cx="3616717" cy="48734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endParaRPr lang="en-US">
                    <a:solidFill>
                      <a:srgbClr val="000000"/>
                    </a:solidFill>
                    <a:latin typeface="Segoe UI"/>
                  </a:endParaRPr>
                </a:p>
              </p:txBody>
            </p:sp>
            <p:sp>
              <p:nvSpPr>
                <p:cNvPr id="324" name="Freeform 29"/>
                <p:cNvSpPr>
                  <a:spLocks/>
                </p:cNvSpPr>
                <p:nvPr/>
              </p:nvSpPr>
              <p:spPr bwMode="auto">
                <a:xfrm>
                  <a:off x="7211324" y="5387412"/>
                  <a:ext cx="2406125" cy="40488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endParaRPr lang="en-US">
                    <a:solidFill>
                      <a:srgbClr val="000000"/>
                    </a:solidFill>
                    <a:latin typeface="Segoe UI"/>
                  </a:endParaRPr>
                </a:p>
              </p:txBody>
            </p:sp>
            <p:grpSp>
              <p:nvGrpSpPr>
                <p:cNvPr id="339" name="Group 338"/>
                <p:cNvGrpSpPr/>
                <p:nvPr/>
              </p:nvGrpSpPr>
              <p:grpSpPr>
                <a:xfrm>
                  <a:off x="9429548" y="4450889"/>
                  <a:ext cx="2298902" cy="1297533"/>
                  <a:chOff x="8990014" y="4567680"/>
                  <a:chExt cx="3470033" cy="1958535"/>
                </a:xfrm>
              </p:grpSpPr>
              <p:sp>
                <p:nvSpPr>
                  <p:cNvPr id="340" name="Oval 7"/>
                  <p:cNvSpPr>
                    <a:spLocks noChangeArrowheads="1"/>
                  </p:cNvSpPr>
                  <p:nvPr/>
                </p:nvSpPr>
                <p:spPr bwMode="auto">
                  <a:xfrm>
                    <a:off x="9240839" y="6043615"/>
                    <a:ext cx="442913" cy="9366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1" name="Oval 8"/>
                  <p:cNvSpPr>
                    <a:spLocks noChangeArrowheads="1"/>
                  </p:cNvSpPr>
                  <p:nvPr/>
                </p:nvSpPr>
                <p:spPr bwMode="auto">
                  <a:xfrm>
                    <a:off x="11142664" y="6043615"/>
                    <a:ext cx="441325" cy="936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2" name="Oval 9"/>
                  <p:cNvSpPr>
                    <a:spLocks noChangeArrowheads="1"/>
                  </p:cNvSpPr>
                  <p:nvPr/>
                </p:nvSpPr>
                <p:spPr bwMode="auto">
                  <a:xfrm>
                    <a:off x="10252077" y="5988052"/>
                    <a:ext cx="355600" cy="762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3" name="Oval 10"/>
                  <p:cNvSpPr>
                    <a:spLocks noChangeArrowheads="1"/>
                  </p:cNvSpPr>
                  <p:nvPr/>
                </p:nvSpPr>
                <p:spPr bwMode="auto">
                  <a:xfrm>
                    <a:off x="10252077" y="6289677"/>
                    <a:ext cx="355600" cy="7461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4" name="Oval 11"/>
                  <p:cNvSpPr>
                    <a:spLocks noChangeArrowheads="1"/>
                  </p:cNvSpPr>
                  <p:nvPr/>
                </p:nvSpPr>
                <p:spPr bwMode="auto">
                  <a:xfrm>
                    <a:off x="9958389" y="6353177"/>
                    <a:ext cx="88900" cy="17463"/>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5" name="Oval 12"/>
                  <p:cNvSpPr>
                    <a:spLocks noChangeArrowheads="1"/>
                  </p:cNvSpPr>
                  <p:nvPr/>
                </p:nvSpPr>
                <p:spPr bwMode="auto">
                  <a:xfrm>
                    <a:off x="10069514" y="6353177"/>
                    <a:ext cx="88900" cy="17463"/>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6" name="Oval 13"/>
                  <p:cNvSpPr>
                    <a:spLocks noChangeArrowheads="1"/>
                  </p:cNvSpPr>
                  <p:nvPr/>
                </p:nvSpPr>
                <p:spPr bwMode="auto">
                  <a:xfrm>
                    <a:off x="10126664" y="6323015"/>
                    <a:ext cx="87313" cy="174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7" name="Oval 14"/>
                  <p:cNvSpPr>
                    <a:spLocks noChangeArrowheads="1"/>
                  </p:cNvSpPr>
                  <p:nvPr/>
                </p:nvSpPr>
                <p:spPr bwMode="auto">
                  <a:xfrm>
                    <a:off x="10013952" y="6323015"/>
                    <a:ext cx="88900" cy="174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8" name="Oval 15"/>
                  <p:cNvSpPr>
                    <a:spLocks noChangeArrowheads="1"/>
                  </p:cNvSpPr>
                  <p:nvPr/>
                </p:nvSpPr>
                <p:spPr bwMode="auto">
                  <a:xfrm>
                    <a:off x="10182227" y="6353177"/>
                    <a:ext cx="87313" cy="1746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49" name="Oval 16"/>
                  <p:cNvSpPr>
                    <a:spLocks noChangeArrowheads="1"/>
                  </p:cNvSpPr>
                  <p:nvPr/>
                </p:nvSpPr>
                <p:spPr bwMode="auto">
                  <a:xfrm>
                    <a:off x="10817227" y="6353177"/>
                    <a:ext cx="87313" cy="17463"/>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0" name="Oval 17"/>
                  <p:cNvSpPr>
                    <a:spLocks noChangeArrowheads="1"/>
                  </p:cNvSpPr>
                  <p:nvPr/>
                </p:nvSpPr>
                <p:spPr bwMode="auto">
                  <a:xfrm>
                    <a:off x="10704514" y="6353177"/>
                    <a:ext cx="88900" cy="17463"/>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1" name="Oval 18"/>
                  <p:cNvSpPr>
                    <a:spLocks noChangeArrowheads="1"/>
                  </p:cNvSpPr>
                  <p:nvPr/>
                </p:nvSpPr>
                <p:spPr bwMode="auto">
                  <a:xfrm>
                    <a:off x="10648952" y="6323015"/>
                    <a:ext cx="88900" cy="174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2" name="Oval 19"/>
                  <p:cNvSpPr>
                    <a:spLocks noChangeArrowheads="1"/>
                  </p:cNvSpPr>
                  <p:nvPr/>
                </p:nvSpPr>
                <p:spPr bwMode="auto">
                  <a:xfrm>
                    <a:off x="10761664" y="6323015"/>
                    <a:ext cx="87313" cy="174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3" name="Oval 20"/>
                  <p:cNvSpPr>
                    <a:spLocks noChangeArrowheads="1"/>
                  </p:cNvSpPr>
                  <p:nvPr/>
                </p:nvSpPr>
                <p:spPr bwMode="auto">
                  <a:xfrm>
                    <a:off x="10593389" y="6353177"/>
                    <a:ext cx="88900" cy="1746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4" name="Oval 21"/>
                  <p:cNvSpPr>
                    <a:spLocks noChangeArrowheads="1"/>
                  </p:cNvSpPr>
                  <p:nvPr/>
                </p:nvSpPr>
                <p:spPr bwMode="auto">
                  <a:xfrm>
                    <a:off x="9826627"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5" name="Oval 22"/>
                  <p:cNvSpPr>
                    <a:spLocks noChangeArrowheads="1"/>
                  </p:cNvSpPr>
                  <p:nvPr/>
                </p:nvSpPr>
                <p:spPr bwMode="auto">
                  <a:xfrm>
                    <a:off x="9901239"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6" name="Oval 23"/>
                  <p:cNvSpPr>
                    <a:spLocks noChangeArrowheads="1"/>
                  </p:cNvSpPr>
                  <p:nvPr/>
                </p:nvSpPr>
                <p:spPr bwMode="auto">
                  <a:xfrm>
                    <a:off x="9939339"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7" name="Oval 24"/>
                  <p:cNvSpPr>
                    <a:spLocks noChangeArrowheads="1"/>
                  </p:cNvSpPr>
                  <p:nvPr/>
                </p:nvSpPr>
                <p:spPr bwMode="auto">
                  <a:xfrm>
                    <a:off x="9864727" y="6415090"/>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8" name="Oval 25"/>
                  <p:cNvSpPr>
                    <a:spLocks noChangeArrowheads="1"/>
                  </p:cNvSpPr>
                  <p:nvPr/>
                </p:nvSpPr>
                <p:spPr bwMode="auto">
                  <a:xfrm>
                    <a:off x="9977439"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59" name="Oval 26"/>
                  <p:cNvSpPr>
                    <a:spLocks noChangeArrowheads="1"/>
                  </p:cNvSpPr>
                  <p:nvPr/>
                </p:nvSpPr>
                <p:spPr bwMode="auto">
                  <a:xfrm>
                    <a:off x="10164764"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0" name="Oval 27"/>
                  <p:cNvSpPr>
                    <a:spLocks noChangeArrowheads="1"/>
                  </p:cNvSpPr>
                  <p:nvPr/>
                </p:nvSpPr>
                <p:spPr bwMode="auto">
                  <a:xfrm>
                    <a:off x="10090152"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1" name="Oval 28"/>
                  <p:cNvSpPr>
                    <a:spLocks noChangeArrowheads="1"/>
                  </p:cNvSpPr>
                  <p:nvPr/>
                </p:nvSpPr>
                <p:spPr bwMode="auto">
                  <a:xfrm>
                    <a:off x="10053639"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2" name="Oval 29"/>
                  <p:cNvSpPr>
                    <a:spLocks noChangeArrowheads="1"/>
                  </p:cNvSpPr>
                  <p:nvPr/>
                </p:nvSpPr>
                <p:spPr bwMode="auto">
                  <a:xfrm>
                    <a:off x="10128252"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3" name="Oval 30"/>
                  <p:cNvSpPr>
                    <a:spLocks noChangeArrowheads="1"/>
                  </p:cNvSpPr>
                  <p:nvPr/>
                </p:nvSpPr>
                <p:spPr bwMode="auto">
                  <a:xfrm>
                    <a:off x="10015539" y="6415090"/>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4" name="Oval 31"/>
                  <p:cNvSpPr>
                    <a:spLocks noChangeArrowheads="1"/>
                  </p:cNvSpPr>
                  <p:nvPr/>
                </p:nvSpPr>
                <p:spPr bwMode="auto">
                  <a:xfrm>
                    <a:off x="10202864"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5" name="Oval 32"/>
                  <p:cNvSpPr>
                    <a:spLocks noChangeArrowheads="1"/>
                  </p:cNvSpPr>
                  <p:nvPr/>
                </p:nvSpPr>
                <p:spPr bwMode="auto">
                  <a:xfrm>
                    <a:off x="10279064"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6" name="Oval 33"/>
                  <p:cNvSpPr>
                    <a:spLocks noChangeArrowheads="1"/>
                  </p:cNvSpPr>
                  <p:nvPr/>
                </p:nvSpPr>
                <p:spPr bwMode="auto">
                  <a:xfrm>
                    <a:off x="10317164" y="6415090"/>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7" name="Oval 34"/>
                  <p:cNvSpPr>
                    <a:spLocks noChangeArrowheads="1"/>
                  </p:cNvSpPr>
                  <p:nvPr/>
                </p:nvSpPr>
                <p:spPr bwMode="auto">
                  <a:xfrm>
                    <a:off x="10240964"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8" name="Oval 35"/>
                  <p:cNvSpPr>
                    <a:spLocks noChangeArrowheads="1"/>
                  </p:cNvSpPr>
                  <p:nvPr/>
                </p:nvSpPr>
                <p:spPr bwMode="auto">
                  <a:xfrm>
                    <a:off x="10353677"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69" name="Oval 36"/>
                  <p:cNvSpPr>
                    <a:spLocks noChangeArrowheads="1"/>
                  </p:cNvSpPr>
                  <p:nvPr/>
                </p:nvSpPr>
                <p:spPr bwMode="auto">
                  <a:xfrm>
                    <a:off x="10542589"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0" name="Oval 37"/>
                  <p:cNvSpPr>
                    <a:spLocks noChangeArrowheads="1"/>
                  </p:cNvSpPr>
                  <p:nvPr/>
                </p:nvSpPr>
                <p:spPr bwMode="auto">
                  <a:xfrm>
                    <a:off x="10466389"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1" name="Oval 38"/>
                  <p:cNvSpPr>
                    <a:spLocks noChangeArrowheads="1"/>
                  </p:cNvSpPr>
                  <p:nvPr/>
                </p:nvSpPr>
                <p:spPr bwMode="auto">
                  <a:xfrm>
                    <a:off x="10429877"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2" name="Oval 39"/>
                  <p:cNvSpPr>
                    <a:spLocks noChangeArrowheads="1"/>
                  </p:cNvSpPr>
                  <p:nvPr/>
                </p:nvSpPr>
                <p:spPr bwMode="auto">
                  <a:xfrm>
                    <a:off x="10504489"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3" name="Oval 40"/>
                  <p:cNvSpPr>
                    <a:spLocks noChangeArrowheads="1"/>
                  </p:cNvSpPr>
                  <p:nvPr/>
                </p:nvSpPr>
                <p:spPr bwMode="auto">
                  <a:xfrm>
                    <a:off x="10391777" y="6415090"/>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4" name="Oval 41"/>
                  <p:cNvSpPr>
                    <a:spLocks noChangeArrowheads="1"/>
                  </p:cNvSpPr>
                  <p:nvPr/>
                </p:nvSpPr>
                <p:spPr bwMode="auto">
                  <a:xfrm>
                    <a:off x="10580689"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5" name="Oval 42"/>
                  <p:cNvSpPr>
                    <a:spLocks noChangeArrowheads="1"/>
                  </p:cNvSpPr>
                  <p:nvPr/>
                </p:nvSpPr>
                <p:spPr bwMode="auto">
                  <a:xfrm>
                    <a:off x="10655302"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6" name="Oval 43"/>
                  <p:cNvSpPr>
                    <a:spLocks noChangeArrowheads="1"/>
                  </p:cNvSpPr>
                  <p:nvPr/>
                </p:nvSpPr>
                <p:spPr bwMode="auto">
                  <a:xfrm>
                    <a:off x="10693402" y="6415090"/>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7" name="Oval 44"/>
                  <p:cNvSpPr>
                    <a:spLocks noChangeArrowheads="1"/>
                  </p:cNvSpPr>
                  <p:nvPr/>
                </p:nvSpPr>
                <p:spPr bwMode="auto">
                  <a:xfrm>
                    <a:off x="10617202"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8" name="Oval 45"/>
                  <p:cNvSpPr>
                    <a:spLocks noChangeArrowheads="1"/>
                  </p:cNvSpPr>
                  <p:nvPr/>
                </p:nvSpPr>
                <p:spPr bwMode="auto">
                  <a:xfrm>
                    <a:off x="10729914"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79" name="Oval 46"/>
                  <p:cNvSpPr>
                    <a:spLocks noChangeArrowheads="1"/>
                  </p:cNvSpPr>
                  <p:nvPr/>
                </p:nvSpPr>
                <p:spPr bwMode="auto">
                  <a:xfrm>
                    <a:off x="10918827"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0" name="Oval 47"/>
                  <p:cNvSpPr>
                    <a:spLocks noChangeArrowheads="1"/>
                  </p:cNvSpPr>
                  <p:nvPr/>
                </p:nvSpPr>
                <p:spPr bwMode="auto">
                  <a:xfrm>
                    <a:off x="10844214" y="6415090"/>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1" name="Oval 48"/>
                  <p:cNvSpPr>
                    <a:spLocks noChangeArrowheads="1"/>
                  </p:cNvSpPr>
                  <p:nvPr/>
                </p:nvSpPr>
                <p:spPr bwMode="auto">
                  <a:xfrm>
                    <a:off x="10806114" y="6435727"/>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2" name="Oval 49"/>
                  <p:cNvSpPr>
                    <a:spLocks noChangeArrowheads="1"/>
                  </p:cNvSpPr>
                  <p:nvPr/>
                </p:nvSpPr>
                <p:spPr bwMode="auto">
                  <a:xfrm>
                    <a:off x="10882314"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3" name="Oval 50"/>
                  <p:cNvSpPr>
                    <a:spLocks noChangeArrowheads="1"/>
                  </p:cNvSpPr>
                  <p:nvPr/>
                </p:nvSpPr>
                <p:spPr bwMode="auto">
                  <a:xfrm>
                    <a:off x="10956927" y="6435727"/>
                    <a:ext cx="57150"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4" name="Oval 51"/>
                  <p:cNvSpPr>
                    <a:spLocks noChangeArrowheads="1"/>
                  </p:cNvSpPr>
                  <p:nvPr/>
                </p:nvSpPr>
                <p:spPr bwMode="auto">
                  <a:xfrm>
                    <a:off x="10768014" y="6415090"/>
                    <a:ext cx="58738" cy="111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5" name="Oval 52"/>
                  <p:cNvSpPr>
                    <a:spLocks noChangeArrowheads="1"/>
                  </p:cNvSpPr>
                  <p:nvPr/>
                </p:nvSpPr>
                <p:spPr bwMode="auto">
                  <a:xfrm>
                    <a:off x="9712327"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6" name="Oval 53"/>
                  <p:cNvSpPr>
                    <a:spLocks noChangeArrowheads="1"/>
                  </p:cNvSpPr>
                  <p:nvPr/>
                </p:nvSpPr>
                <p:spPr bwMode="auto">
                  <a:xfrm>
                    <a:off x="9802814"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7" name="Oval 54"/>
                  <p:cNvSpPr>
                    <a:spLocks noChangeArrowheads="1"/>
                  </p:cNvSpPr>
                  <p:nvPr/>
                </p:nvSpPr>
                <p:spPr bwMode="auto">
                  <a:xfrm>
                    <a:off x="9847264" y="6488115"/>
                    <a:ext cx="69850"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8" name="Oval 55"/>
                  <p:cNvSpPr>
                    <a:spLocks noChangeArrowheads="1"/>
                  </p:cNvSpPr>
                  <p:nvPr/>
                </p:nvSpPr>
                <p:spPr bwMode="auto">
                  <a:xfrm>
                    <a:off x="9758364"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89" name="Oval 56"/>
                  <p:cNvSpPr>
                    <a:spLocks noChangeArrowheads="1"/>
                  </p:cNvSpPr>
                  <p:nvPr/>
                </p:nvSpPr>
                <p:spPr bwMode="auto">
                  <a:xfrm>
                    <a:off x="9893302" y="6510340"/>
                    <a:ext cx="68263"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0" name="Oval 57"/>
                  <p:cNvSpPr>
                    <a:spLocks noChangeArrowheads="1"/>
                  </p:cNvSpPr>
                  <p:nvPr/>
                </p:nvSpPr>
                <p:spPr bwMode="auto">
                  <a:xfrm>
                    <a:off x="10117139"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1" name="Oval 58"/>
                  <p:cNvSpPr>
                    <a:spLocks noChangeArrowheads="1"/>
                  </p:cNvSpPr>
                  <p:nvPr/>
                </p:nvSpPr>
                <p:spPr bwMode="auto">
                  <a:xfrm>
                    <a:off x="10028239" y="6488115"/>
                    <a:ext cx="68263" cy="1428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2" name="Oval 59"/>
                  <p:cNvSpPr>
                    <a:spLocks noChangeArrowheads="1"/>
                  </p:cNvSpPr>
                  <p:nvPr/>
                </p:nvSpPr>
                <p:spPr bwMode="auto">
                  <a:xfrm>
                    <a:off x="9982202" y="6510340"/>
                    <a:ext cx="69850" cy="1587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3" name="Oval 60"/>
                  <p:cNvSpPr>
                    <a:spLocks noChangeArrowheads="1"/>
                  </p:cNvSpPr>
                  <p:nvPr/>
                </p:nvSpPr>
                <p:spPr bwMode="auto">
                  <a:xfrm>
                    <a:off x="10072689" y="6510340"/>
                    <a:ext cx="68263"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4" name="Oval 61"/>
                  <p:cNvSpPr>
                    <a:spLocks noChangeArrowheads="1"/>
                  </p:cNvSpPr>
                  <p:nvPr/>
                </p:nvSpPr>
                <p:spPr bwMode="auto">
                  <a:xfrm>
                    <a:off x="9937752"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5" name="Oval 62"/>
                  <p:cNvSpPr>
                    <a:spLocks noChangeArrowheads="1"/>
                  </p:cNvSpPr>
                  <p:nvPr/>
                </p:nvSpPr>
                <p:spPr bwMode="auto">
                  <a:xfrm>
                    <a:off x="10161589" y="6510340"/>
                    <a:ext cx="69850" cy="1587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6" name="Oval 63"/>
                  <p:cNvSpPr>
                    <a:spLocks noChangeArrowheads="1"/>
                  </p:cNvSpPr>
                  <p:nvPr/>
                </p:nvSpPr>
                <p:spPr bwMode="auto">
                  <a:xfrm>
                    <a:off x="10252077" y="6510340"/>
                    <a:ext cx="68263"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7" name="Oval 64"/>
                  <p:cNvSpPr>
                    <a:spLocks noChangeArrowheads="1"/>
                  </p:cNvSpPr>
                  <p:nvPr/>
                </p:nvSpPr>
                <p:spPr bwMode="auto">
                  <a:xfrm>
                    <a:off x="10296527"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8" name="Oval 65"/>
                  <p:cNvSpPr>
                    <a:spLocks noChangeArrowheads="1"/>
                  </p:cNvSpPr>
                  <p:nvPr/>
                </p:nvSpPr>
                <p:spPr bwMode="auto">
                  <a:xfrm>
                    <a:off x="10207627"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399" name="Oval 66"/>
                  <p:cNvSpPr>
                    <a:spLocks noChangeArrowheads="1"/>
                  </p:cNvSpPr>
                  <p:nvPr/>
                </p:nvSpPr>
                <p:spPr bwMode="auto">
                  <a:xfrm>
                    <a:off x="10340977"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0" name="Oval 67"/>
                  <p:cNvSpPr>
                    <a:spLocks noChangeArrowheads="1"/>
                  </p:cNvSpPr>
                  <p:nvPr/>
                </p:nvSpPr>
                <p:spPr bwMode="auto">
                  <a:xfrm>
                    <a:off x="10566402" y="6488115"/>
                    <a:ext cx="68263" cy="1428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1" name="Oval 68"/>
                  <p:cNvSpPr>
                    <a:spLocks noChangeArrowheads="1"/>
                  </p:cNvSpPr>
                  <p:nvPr/>
                </p:nvSpPr>
                <p:spPr bwMode="auto">
                  <a:xfrm>
                    <a:off x="10475914"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2" name="Oval 69"/>
                  <p:cNvSpPr>
                    <a:spLocks noChangeArrowheads="1"/>
                  </p:cNvSpPr>
                  <p:nvPr/>
                </p:nvSpPr>
                <p:spPr bwMode="auto">
                  <a:xfrm>
                    <a:off x="10431464" y="6510340"/>
                    <a:ext cx="68263"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3" name="Oval 70"/>
                  <p:cNvSpPr>
                    <a:spLocks noChangeArrowheads="1"/>
                  </p:cNvSpPr>
                  <p:nvPr/>
                </p:nvSpPr>
                <p:spPr bwMode="auto">
                  <a:xfrm>
                    <a:off x="10520364"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4" name="Oval 71"/>
                  <p:cNvSpPr>
                    <a:spLocks noChangeArrowheads="1"/>
                  </p:cNvSpPr>
                  <p:nvPr/>
                </p:nvSpPr>
                <p:spPr bwMode="auto">
                  <a:xfrm>
                    <a:off x="10387014"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5" name="Oval 72"/>
                  <p:cNvSpPr>
                    <a:spLocks noChangeArrowheads="1"/>
                  </p:cNvSpPr>
                  <p:nvPr/>
                </p:nvSpPr>
                <p:spPr bwMode="auto">
                  <a:xfrm>
                    <a:off x="10610852" y="6510340"/>
                    <a:ext cx="68263"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6" name="Oval 73"/>
                  <p:cNvSpPr>
                    <a:spLocks noChangeArrowheads="1"/>
                  </p:cNvSpPr>
                  <p:nvPr/>
                </p:nvSpPr>
                <p:spPr bwMode="auto">
                  <a:xfrm>
                    <a:off x="10699752"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7" name="Oval 74"/>
                  <p:cNvSpPr>
                    <a:spLocks noChangeArrowheads="1"/>
                  </p:cNvSpPr>
                  <p:nvPr/>
                </p:nvSpPr>
                <p:spPr bwMode="auto">
                  <a:xfrm>
                    <a:off x="10745789" y="6488115"/>
                    <a:ext cx="68263"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8" name="Oval 75"/>
                  <p:cNvSpPr>
                    <a:spLocks noChangeArrowheads="1"/>
                  </p:cNvSpPr>
                  <p:nvPr/>
                </p:nvSpPr>
                <p:spPr bwMode="auto">
                  <a:xfrm>
                    <a:off x="10655302" y="6488115"/>
                    <a:ext cx="69850"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09" name="Oval 76"/>
                  <p:cNvSpPr>
                    <a:spLocks noChangeArrowheads="1"/>
                  </p:cNvSpPr>
                  <p:nvPr/>
                </p:nvSpPr>
                <p:spPr bwMode="auto">
                  <a:xfrm>
                    <a:off x="10790239" y="6510340"/>
                    <a:ext cx="69850" cy="1587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0" name="Oval 77"/>
                  <p:cNvSpPr>
                    <a:spLocks noChangeArrowheads="1"/>
                  </p:cNvSpPr>
                  <p:nvPr/>
                </p:nvSpPr>
                <p:spPr bwMode="auto">
                  <a:xfrm>
                    <a:off x="11014077" y="6488115"/>
                    <a:ext cx="69850" cy="1428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1" name="Oval 78"/>
                  <p:cNvSpPr>
                    <a:spLocks noChangeArrowheads="1"/>
                  </p:cNvSpPr>
                  <p:nvPr/>
                </p:nvSpPr>
                <p:spPr bwMode="auto">
                  <a:xfrm>
                    <a:off x="10923589" y="6488115"/>
                    <a:ext cx="71438"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2" name="Oval 79"/>
                  <p:cNvSpPr>
                    <a:spLocks noChangeArrowheads="1"/>
                  </p:cNvSpPr>
                  <p:nvPr/>
                </p:nvSpPr>
                <p:spPr bwMode="auto">
                  <a:xfrm>
                    <a:off x="10879139"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3" name="Oval 80"/>
                  <p:cNvSpPr>
                    <a:spLocks noChangeArrowheads="1"/>
                  </p:cNvSpPr>
                  <p:nvPr/>
                </p:nvSpPr>
                <p:spPr bwMode="auto">
                  <a:xfrm>
                    <a:off x="10969627"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4" name="Oval 81"/>
                  <p:cNvSpPr>
                    <a:spLocks noChangeArrowheads="1"/>
                  </p:cNvSpPr>
                  <p:nvPr/>
                </p:nvSpPr>
                <p:spPr bwMode="auto">
                  <a:xfrm>
                    <a:off x="11058527" y="6510340"/>
                    <a:ext cx="69850" cy="1587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5" name="Oval 82"/>
                  <p:cNvSpPr>
                    <a:spLocks noChangeArrowheads="1"/>
                  </p:cNvSpPr>
                  <p:nvPr/>
                </p:nvSpPr>
                <p:spPr bwMode="auto">
                  <a:xfrm>
                    <a:off x="10834689" y="6488115"/>
                    <a:ext cx="69850" cy="142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6" name="Oval 83"/>
                  <p:cNvSpPr>
                    <a:spLocks noChangeArrowheads="1"/>
                  </p:cNvSpPr>
                  <p:nvPr/>
                </p:nvSpPr>
                <p:spPr bwMode="auto">
                  <a:xfrm>
                    <a:off x="10323514" y="6280152"/>
                    <a:ext cx="212725" cy="460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7" name="Freeform 84"/>
                  <p:cNvSpPr>
                    <a:spLocks/>
                  </p:cNvSpPr>
                  <p:nvPr/>
                </p:nvSpPr>
                <p:spPr bwMode="auto">
                  <a:xfrm>
                    <a:off x="9991727" y="5426077"/>
                    <a:ext cx="862013" cy="598488"/>
                  </a:xfrm>
                  <a:custGeom>
                    <a:avLst/>
                    <a:gdLst>
                      <a:gd name="T0" fmla="*/ 835 w 851"/>
                      <a:gd name="T1" fmla="*/ 590 h 590"/>
                      <a:gd name="T2" fmla="*/ 851 w 851"/>
                      <a:gd name="T3" fmla="*/ 574 h 590"/>
                      <a:gd name="T4" fmla="*/ 851 w 851"/>
                      <a:gd name="T5" fmla="*/ 17 h 590"/>
                      <a:gd name="T6" fmla="*/ 835 w 851"/>
                      <a:gd name="T7" fmla="*/ 0 h 590"/>
                      <a:gd name="T8" fmla="*/ 17 w 851"/>
                      <a:gd name="T9" fmla="*/ 0 h 590"/>
                      <a:gd name="T10" fmla="*/ 0 w 851"/>
                      <a:gd name="T11" fmla="*/ 17 h 590"/>
                      <a:gd name="T12" fmla="*/ 0 w 851"/>
                      <a:gd name="T13" fmla="*/ 574 h 590"/>
                      <a:gd name="T14" fmla="*/ 17 w 851"/>
                      <a:gd name="T15" fmla="*/ 590 h 590"/>
                      <a:gd name="T16" fmla="*/ 835 w 851"/>
                      <a:gd name="T17"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1" h="590">
                        <a:moveTo>
                          <a:pt x="835" y="590"/>
                        </a:moveTo>
                        <a:cubicBezTo>
                          <a:pt x="844" y="590"/>
                          <a:pt x="851" y="583"/>
                          <a:pt x="851" y="574"/>
                        </a:cubicBezTo>
                        <a:cubicBezTo>
                          <a:pt x="851" y="17"/>
                          <a:pt x="851" y="17"/>
                          <a:pt x="851" y="17"/>
                        </a:cubicBezTo>
                        <a:cubicBezTo>
                          <a:pt x="851" y="8"/>
                          <a:pt x="844" y="0"/>
                          <a:pt x="835" y="0"/>
                        </a:cubicBezTo>
                        <a:cubicBezTo>
                          <a:pt x="17" y="0"/>
                          <a:pt x="17" y="0"/>
                          <a:pt x="17" y="0"/>
                        </a:cubicBezTo>
                        <a:cubicBezTo>
                          <a:pt x="8" y="0"/>
                          <a:pt x="0" y="8"/>
                          <a:pt x="0" y="17"/>
                        </a:cubicBezTo>
                        <a:cubicBezTo>
                          <a:pt x="0" y="574"/>
                          <a:pt x="0" y="574"/>
                          <a:pt x="0" y="574"/>
                        </a:cubicBezTo>
                        <a:cubicBezTo>
                          <a:pt x="0" y="583"/>
                          <a:pt x="8" y="590"/>
                          <a:pt x="17" y="590"/>
                        </a:cubicBezTo>
                        <a:lnTo>
                          <a:pt x="835" y="59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8" name="Rectangle 85"/>
                  <p:cNvSpPr>
                    <a:spLocks noChangeArrowheads="1"/>
                  </p:cNvSpPr>
                  <p:nvPr/>
                </p:nvSpPr>
                <p:spPr bwMode="auto">
                  <a:xfrm>
                    <a:off x="10018714" y="5453064"/>
                    <a:ext cx="808038" cy="4587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19" name="Freeform 86"/>
                  <p:cNvSpPr>
                    <a:spLocks/>
                  </p:cNvSpPr>
                  <p:nvPr/>
                </p:nvSpPr>
                <p:spPr bwMode="auto">
                  <a:xfrm>
                    <a:off x="8990014" y="5360989"/>
                    <a:ext cx="65088" cy="763588"/>
                  </a:xfrm>
                  <a:custGeom>
                    <a:avLst/>
                    <a:gdLst>
                      <a:gd name="T0" fmla="*/ 0 w 41"/>
                      <a:gd name="T1" fmla="*/ 477 h 481"/>
                      <a:gd name="T2" fmla="*/ 41 w 41"/>
                      <a:gd name="T3" fmla="*/ 481 h 481"/>
                      <a:gd name="T4" fmla="*/ 41 w 41"/>
                      <a:gd name="T5" fmla="*/ 0 h 481"/>
                      <a:gd name="T6" fmla="*/ 0 w 41"/>
                      <a:gd name="T7" fmla="*/ 4 h 481"/>
                      <a:gd name="T8" fmla="*/ 0 w 41"/>
                      <a:gd name="T9" fmla="*/ 477 h 481"/>
                    </a:gdLst>
                    <a:ahLst/>
                    <a:cxnLst>
                      <a:cxn ang="0">
                        <a:pos x="T0" y="T1"/>
                      </a:cxn>
                      <a:cxn ang="0">
                        <a:pos x="T2" y="T3"/>
                      </a:cxn>
                      <a:cxn ang="0">
                        <a:pos x="T4" y="T5"/>
                      </a:cxn>
                      <a:cxn ang="0">
                        <a:pos x="T6" y="T7"/>
                      </a:cxn>
                      <a:cxn ang="0">
                        <a:pos x="T8" y="T9"/>
                      </a:cxn>
                    </a:cxnLst>
                    <a:rect l="0" t="0" r="r" b="b"/>
                    <a:pathLst>
                      <a:path w="41" h="481">
                        <a:moveTo>
                          <a:pt x="0" y="477"/>
                        </a:moveTo>
                        <a:lnTo>
                          <a:pt x="41" y="481"/>
                        </a:lnTo>
                        <a:lnTo>
                          <a:pt x="41" y="0"/>
                        </a:lnTo>
                        <a:lnTo>
                          <a:pt x="0" y="4"/>
                        </a:lnTo>
                        <a:lnTo>
                          <a:pt x="0"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0" name="Freeform 87"/>
                  <p:cNvSpPr>
                    <a:spLocks/>
                  </p:cNvSpPr>
                  <p:nvPr/>
                </p:nvSpPr>
                <p:spPr bwMode="auto">
                  <a:xfrm>
                    <a:off x="9036052" y="5360989"/>
                    <a:ext cx="893763" cy="763588"/>
                  </a:xfrm>
                  <a:custGeom>
                    <a:avLst/>
                    <a:gdLst>
                      <a:gd name="T0" fmla="*/ 863 w 880"/>
                      <a:gd name="T1" fmla="*/ 664 h 752"/>
                      <a:gd name="T2" fmla="*/ 880 w 880"/>
                      <a:gd name="T3" fmla="*/ 647 h 752"/>
                      <a:gd name="T4" fmla="*/ 880 w 880"/>
                      <a:gd name="T5" fmla="*/ 72 h 752"/>
                      <a:gd name="T6" fmla="*/ 863 w 880"/>
                      <a:gd name="T7" fmla="*/ 54 h 752"/>
                      <a:gd name="T8" fmla="*/ 18 w 880"/>
                      <a:gd name="T9" fmla="*/ 0 h 752"/>
                      <a:gd name="T10" fmla="*/ 0 w 880"/>
                      <a:gd name="T11" fmla="*/ 17 h 752"/>
                      <a:gd name="T12" fmla="*/ 0 w 880"/>
                      <a:gd name="T13" fmla="*/ 735 h 752"/>
                      <a:gd name="T14" fmla="*/ 18 w 880"/>
                      <a:gd name="T15" fmla="*/ 752 h 752"/>
                      <a:gd name="T16" fmla="*/ 863 w 880"/>
                      <a:gd name="T17" fmla="*/ 66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0" h="752">
                        <a:moveTo>
                          <a:pt x="863" y="664"/>
                        </a:moveTo>
                        <a:cubicBezTo>
                          <a:pt x="872" y="664"/>
                          <a:pt x="880" y="657"/>
                          <a:pt x="880" y="647"/>
                        </a:cubicBezTo>
                        <a:cubicBezTo>
                          <a:pt x="880" y="72"/>
                          <a:pt x="880" y="72"/>
                          <a:pt x="880" y="72"/>
                        </a:cubicBezTo>
                        <a:cubicBezTo>
                          <a:pt x="880" y="62"/>
                          <a:pt x="872" y="54"/>
                          <a:pt x="863" y="54"/>
                        </a:cubicBezTo>
                        <a:cubicBezTo>
                          <a:pt x="18" y="0"/>
                          <a:pt x="18" y="0"/>
                          <a:pt x="18" y="0"/>
                        </a:cubicBezTo>
                        <a:cubicBezTo>
                          <a:pt x="8" y="0"/>
                          <a:pt x="0" y="7"/>
                          <a:pt x="0" y="17"/>
                        </a:cubicBezTo>
                        <a:cubicBezTo>
                          <a:pt x="0" y="735"/>
                          <a:pt x="0" y="735"/>
                          <a:pt x="0" y="735"/>
                        </a:cubicBezTo>
                        <a:cubicBezTo>
                          <a:pt x="0" y="744"/>
                          <a:pt x="8" y="752"/>
                          <a:pt x="18" y="752"/>
                        </a:cubicBezTo>
                        <a:lnTo>
                          <a:pt x="863" y="66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1" name="Freeform 88"/>
                  <p:cNvSpPr>
                    <a:spLocks/>
                  </p:cNvSpPr>
                  <p:nvPr/>
                </p:nvSpPr>
                <p:spPr bwMode="auto">
                  <a:xfrm>
                    <a:off x="9072564" y="5395914"/>
                    <a:ext cx="828675" cy="598488"/>
                  </a:xfrm>
                  <a:custGeom>
                    <a:avLst/>
                    <a:gdLst>
                      <a:gd name="T0" fmla="*/ 522 w 522"/>
                      <a:gd name="T1" fmla="*/ 333 h 377"/>
                      <a:gd name="T2" fmla="*/ 0 w 522"/>
                      <a:gd name="T3" fmla="*/ 377 h 377"/>
                      <a:gd name="T4" fmla="*/ 0 w 522"/>
                      <a:gd name="T5" fmla="*/ 0 h 377"/>
                      <a:gd name="T6" fmla="*/ 522 w 522"/>
                      <a:gd name="T7" fmla="*/ 30 h 377"/>
                      <a:gd name="T8" fmla="*/ 522 w 522"/>
                      <a:gd name="T9" fmla="*/ 333 h 377"/>
                    </a:gdLst>
                    <a:ahLst/>
                    <a:cxnLst>
                      <a:cxn ang="0">
                        <a:pos x="T0" y="T1"/>
                      </a:cxn>
                      <a:cxn ang="0">
                        <a:pos x="T2" y="T3"/>
                      </a:cxn>
                      <a:cxn ang="0">
                        <a:pos x="T4" y="T5"/>
                      </a:cxn>
                      <a:cxn ang="0">
                        <a:pos x="T6" y="T7"/>
                      </a:cxn>
                      <a:cxn ang="0">
                        <a:pos x="T8" y="T9"/>
                      </a:cxn>
                    </a:cxnLst>
                    <a:rect l="0" t="0" r="r" b="b"/>
                    <a:pathLst>
                      <a:path w="522" h="377">
                        <a:moveTo>
                          <a:pt x="522" y="333"/>
                        </a:moveTo>
                        <a:lnTo>
                          <a:pt x="0" y="377"/>
                        </a:lnTo>
                        <a:lnTo>
                          <a:pt x="0" y="0"/>
                        </a:lnTo>
                        <a:lnTo>
                          <a:pt x="522" y="30"/>
                        </a:lnTo>
                        <a:lnTo>
                          <a:pt x="522" y="3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2" name="Freeform 89"/>
                  <p:cNvSpPr>
                    <a:spLocks/>
                  </p:cNvSpPr>
                  <p:nvPr/>
                </p:nvSpPr>
                <p:spPr bwMode="auto">
                  <a:xfrm>
                    <a:off x="11791952" y="5360989"/>
                    <a:ext cx="63500" cy="763588"/>
                  </a:xfrm>
                  <a:custGeom>
                    <a:avLst/>
                    <a:gdLst>
                      <a:gd name="T0" fmla="*/ 40 w 40"/>
                      <a:gd name="T1" fmla="*/ 477 h 481"/>
                      <a:gd name="T2" fmla="*/ 0 w 40"/>
                      <a:gd name="T3" fmla="*/ 481 h 481"/>
                      <a:gd name="T4" fmla="*/ 0 w 40"/>
                      <a:gd name="T5" fmla="*/ 0 h 481"/>
                      <a:gd name="T6" fmla="*/ 40 w 40"/>
                      <a:gd name="T7" fmla="*/ 4 h 481"/>
                      <a:gd name="T8" fmla="*/ 40 w 40"/>
                      <a:gd name="T9" fmla="*/ 477 h 481"/>
                    </a:gdLst>
                    <a:ahLst/>
                    <a:cxnLst>
                      <a:cxn ang="0">
                        <a:pos x="T0" y="T1"/>
                      </a:cxn>
                      <a:cxn ang="0">
                        <a:pos x="T2" y="T3"/>
                      </a:cxn>
                      <a:cxn ang="0">
                        <a:pos x="T4" y="T5"/>
                      </a:cxn>
                      <a:cxn ang="0">
                        <a:pos x="T6" y="T7"/>
                      </a:cxn>
                      <a:cxn ang="0">
                        <a:pos x="T8" y="T9"/>
                      </a:cxn>
                    </a:cxnLst>
                    <a:rect l="0" t="0" r="r" b="b"/>
                    <a:pathLst>
                      <a:path w="40" h="481">
                        <a:moveTo>
                          <a:pt x="40" y="477"/>
                        </a:moveTo>
                        <a:lnTo>
                          <a:pt x="0" y="481"/>
                        </a:lnTo>
                        <a:lnTo>
                          <a:pt x="0" y="0"/>
                        </a:lnTo>
                        <a:lnTo>
                          <a:pt x="40" y="4"/>
                        </a:lnTo>
                        <a:lnTo>
                          <a:pt x="40" y="47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3" name="Freeform 90"/>
                  <p:cNvSpPr>
                    <a:spLocks/>
                  </p:cNvSpPr>
                  <p:nvPr/>
                </p:nvSpPr>
                <p:spPr bwMode="auto">
                  <a:xfrm>
                    <a:off x="10917239" y="5360989"/>
                    <a:ext cx="892175" cy="763588"/>
                  </a:xfrm>
                  <a:custGeom>
                    <a:avLst/>
                    <a:gdLst>
                      <a:gd name="T0" fmla="*/ 17 w 879"/>
                      <a:gd name="T1" fmla="*/ 664 h 752"/>
                      <a:gd name="T2" fmla="*/ 0 w 879"/>
                      <a:gd name="T3" fmla="*/ 647 h 752"/>
                      <a:gd name="T4" fmla="*/ 0 w 879"/>
                      <a:gd name="T5" fmla="*/ 72 h 752"/>
                      <a:gd name="T6" fmla="*/ 17 w 879"/>
                      <a:gd name="T7" fmla="*/ 54 h 752"/>
                      <a:gd name="T8" fmla="*/ 862 w 879"/>
                      <a:gd name="T9" fmla="*/ 0 h 752"/>
                      <a:gd name="T10" fmla="*/ 879 w 879"/>
                      <a:gd name="T11" fmla="*/ 17 h 752"/>
                      <a:gd name="T12" fmla="*/ 879 w 879"/>
                      <a:gd name="T13" fmla="*/ 735 h 752"/>
                      <a:gd name="T14" fmla="*/ 862 w 879"/>
                      <a:gd name="T15" fmla="*/ 752 h 752"/>
                      <a:gd name="T16" fmla="*/ 17 w 879"/>
                      <a:gd name="T17" fmla="*/ 66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752">
                        <a:moveTo>
                          <a:pt x="17" y="664"/>
                        </a:moveTo>
                        <a:cubicBezTo>
                          <a:pt x="7" y="664"/>
                          <a:pt x="0" y="657"/>
                          <a:pt x="0" y="647"/>
                        </a:cubicBezTo>
                        <a:cubicBezTo>
                          <a:pt x="0" y="72"/>
                          <a:pt x="0" y="72"/>
                          <a:pt x="0" y="72"/>
                        </a:cubicBezTo>
                        <a:cubicBezTo>
                          <a:pt x="0" y="62"/>
                          <a:pt x="7" y="54"/>
                          <a:pt x="17" y="54"/>
                        </a:cubicBezTo>
                        <a:cubicBezTo>
                          <a:pt x="862" y="0"/>
                          <a:pt x="862" y="0"/>
                          <a:pt x="862" y="0"/>
                        </a:cubicBezTo>
                        <a:cubicBezTo>
                          <a:pt x="872" y="0"/>
                          <a:pt x="879" y="7"/>
                          <a:pt x="879" y="17"/>
                        </a:cubicBezTo>
                        <a:cubicBezTo>
                          <a:pt x="879" y="735"/>
                          <a:pt x="879" y="735"/>
                          <a:pt x="879" y="735"/>
                        </a:cubicBezTo>
                        <a:cubicBezTo>
                          <a:pt x="879" y="744"/>
                          <a:pt x="872" y="752"/>
                          <a:pt x="862" y="752"/>
                        </a:cubicBezTo>
                        <a:lnTo>
                          <a:pt x="17" y="66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4" name="Freeform 91"/>
                  <p:cNvSpPr>
                    <a:spLocks/>
                  </p:cNvSpPr>
                  <p:nvPr/>
                </p:nvSpPr>
                <p:spPr bwMode="auto">
                  <a:xfrm>
                    <a:off x="10945814" y="5395914"/>
                    <a:ext cx="827088" cy="598488"/>
                  </a:xfrm>
                  <a:custGeom>
                    <a:avLst/>
                    <a:gdLst>
                      <a:gd name="T0" fmla="*/ 0 w 521"/>
                      <a:gd name="T1" fmla="*/ 333 h 377"/>
                      <a:gd name="T2" fmla="*/ 521 w 521"/>
                      <a:gd name="T3" fmla="*/ 377 h 377"/>
                      <a:gd name="T4" fmla="*/ 521 w 521"/>
                      <a:gd name="T5" fmla="*/ 0 h 377"/>
                      <a:gd name="T6" fmla="*/ 0 w 521"/>
                      <a:gd name="T7" fmla="*/ 30 h 377"/>
                      <a:gd name="T8" fmla="*/ 0 w 521"/>
                      <a:gd name="T9" fmla="*/ 333 h 377"/>
                    </a:gdLst>
                    <a:ahLst/>
                    <a:cxnLst>
                      <a:cxn ang="0">
                        <a:pos x="T0" y="T1"/>
                      </a:cxn>
                      <a:cxn ang="0">
                        <a:pos x="T2" y="T3"/>
                      </a:cxn>
                      <a:cxn ang="0">
                        <a:pos x="T4" y="T5"/>
                      </a:cxn>
                      <a:cxn ang="0">
                        <a:pos x="T6" y="T7"/>
                      </a:cxn>
                      <a:cxn ang="0">
                        <a:pos x="T8" y="T9"/>
                      </a:cxn>
                    </a:cxnLst>
                    <a:rect l="0" t="0" r="r" b="b"/>
                    <a:pathLst>
                      <a:path w="521" h="377">
                        <a:moveTo>
                          <a:pt x="0" y="333"/>
                        </a:moveTo>
                        <a:lnTo>
                          <a:pt x="521" y="377"/>
                        </a:lnTo>
                        <a:lnTo>
                          <a:pt x="521" y="0"/>
                        </a:lnTo>
                        <a:lnTo>
                          <a:pt x="0" y="30"/>
                        </a:lnTo>
                        <a:lnTo>
                          <a:pt x="0" y="3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5" name="Freeform 92"/>
                  <p:cNvSpPr>
                    <a:spLocks/>
                  </p:cNvSpPr>
                  <p:nvPr/>
                </p:nvSpPr>
                <p:spPr bwMode="auto">
                  <a:xfrm>
                    <a:off x="9129714" y="5768977"/>
                    <a:ext cx="42863" cy="163513"/>
                  </a:xfrm>
                  <a:custGeom>
                    <a:avLst/>
                    <a:gdLst>
                      <a:gd name="T0" fmla="*/ 27 w 27"/>
                      <a:gd name="T1" fmla="*/ 0 h 103"/>
                      <a:gd name="T2" fmla="*/ 27 w 27"/>
                      <a:gd name="T3" fmla="*/ 101 h 103"/>
                      <a:gd name="T4" fmla="*/ 0 w 27"/>
                      <a:gd name="T5" fmla="*/ 103 h 103"/>
                      <a:gd name="T6" fmla="*/ 0 w 27"/>
                      <a:gd name="T7" fmla="*/ 0 h 103"/>
                      <a:gd name="T8" fmla="*/ 27 w 27"/>
                      <a:gd name="T9" fmla="*/ 0 h 103"/>
                    </a:gdLst>
                    <a:ahLst/>
                    <a:cxnLst>
                      <a:cxn ang="0">
                        <a:pos x="T0" y="T1"/>
                      </a:cxn>
                      <a:cxn ang="0">
                        <a:pos x="T2" y="T3"/>
                      </a:cxn>
                      <a:cxn ang="0">
                        <a:pos x="T4" y="T5"/>
                      </a:cxn>
                      <a:cxn ang="0">
                        <a:pos x="T6" y="T7"/>
                      </a:cxn>
                      <a:cxn ang="0">
                        <a:pos x="T8" y="T9"/>
                      </a:cxn>
                    </a:cxnLst>
                    <a:rect l="0" t="0" r="r" b="b"/>
                    <a:pathLst>
                      <a:path w="27" h="103">
                        <a:moveTo>
                          <a:pt x="27" y="0"/>
                        </a:moveTo>
                        <a:lnTo>
                          <a:pt x="27" y="101"/>
                        </a:lnTo>
                        <a:lnTo>
                          <a:pt x="0" y="103"/>
                        </a:lnTo>
                        <a:lnTo>
                          <a:pt x="0" y="0"/>
                        </a:lnTo>
                        <a:lnTo>
                          <a:pt x="27"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6" name="Freeform 93"/>
                  <p:cNvSpPr>
                    <a:spLocks/>
                  </p:cNvSpPr>
                  <p:nvPr/>
                </p:nvSpPr>
                <p:spPr bwMode="auto">
                  <a:xfrm>
                    <a:off x="9729789" y="5575302"/>
                    <a:ext cx="117475" cy="53975"/>
                  </a:xfrm>
                  <a:custGeom>
                    <a:avLst/>
                    <a:gdLst>
                      <a:gd name="T0" fmla="*/ 108 w 116"/>
                      <a:gd name="T1" fmla="*/ 0 h 53"/>
                      <a:gd name="T2" fmla="*/ 111 w 116"/>
                      <a:gd name="T3" fmla="*/ 13 h 53"/>
                      <a:gd name="T4" fmla="*/ 114 w 116"/>
                      <a:gd name="T5" fmla="*/ 26 h 53"/>
                      <a:gd name="T6" fmla="*/ 116 w 116"/>
                      <a:gd name="T7" fmla="*/ 39 h 53"/>
                      <a:gd name="T8" fmla="*/ 116 w 116"/>
                      <a:gd name="T9" fmla="*/ 53 h 53"/>
                      <a:gd name="T10" fmla="*/ 0 w 116"/>
                      <a:gd name="T11" fmla="*/ 50 h 53"/>
                      <a:gd name="T12" fmla="*/ 108 w 116"/>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16" h="53">
                        <a:moveTo>
                          <a:pt x="108" y="0"/>
                        </a:moveTo>
                        <a:cubicBezTo>
                          <a:pt x="109" y="4"/>
                          <a:pt x="110" y="9"/>
                          <a:pt x="111" y="13"/>
                        </a:cubicBezTo>
                        <a:cubicBezTo>
                          <a:pt x="112" y="17"/>
                          <a:pt x="113" y="22"/>
                          <a:pt x="114" y="26"/>
                        </a:cubicBezTo>
                        <a:cubicBezTo>
                          <a:pt x="115" y="30"/>
                          <a:pt x="115" y="35"/>
                          <a:pt x="116" y="39"/>
                        </a:cubicBezTo>
                        <a:cubicBezTo>
                          <a:pt x="116" y="44"/>
                          <a:pt x="116" y="48"/>
                          <a:pt x="116" y="53"/>
                        </a:cubicBezTo>
                        <a:cubicBezTo>
                          <a:pt x="0" y="50"/>
                          <a:pt x="0" y="50"/>
                          <a:pt x="0" y="50"/>
                        </a:cubicBezTo>
                        <a:lnTo>
                          <a:pt x="10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7" name="Freeform 94"/>
                  <p:cNvSpPr>
                    <a:spLocks/>
                  </p:cNvSpPr>
                  <p:nvPr/>
                </p:nvSpPr>
                <p:spPr bwMode="auto">
                  <a:xfrm>
                    <a:off x="9729789" y="5522914"/>
                    <a:ext cx="109538" cy="103188"/>
                  </a:xfrm>
                  <a:custGeom>
                    <a:avLst/>
                    <a:gdLst>
                      <a:gd name="T0" fmla="*/ 79 w 108"/>
                      <a:gd name="T1" fmla="*/ 0 h 102"/>
                      <a:gd name="T2" fmla="*/ 88 w 108"/>
                      <a:gd name="T3" fmla="*/ 12 h 102"/>
                      <a:gd name="T4" fmla="*/ 96 w 108"/>
                      <a:gd name="T5" fmla="*/ 25 h 102"/>
                      <a:gd name="T6" fmla="*/ 102 w 108"/>
                      <a:gd name="T7" fmla="*/ 38 h 102"/>
                      <a:gd name="T8" fmla="*/ 108 w 108"/>
                      <a:gd name="T9" fmla="*/ 52 h 102"/>
                      <a:gd name="T10" fmla="*/ 0 w 108"/>
                      <a:gd name="T11" fmla="*/ 102 h 102"/>
                      <a:gd name="T12" fmla="*/ 79 w 108"/>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8" h="102">
                        <a:moveTo>
                          <a:pt x="79" y="0"/>
                        </a:moveTo>
                        <a:cubicBezTo>
                          <a:pt x="82" y="4"/>
                          <a:pt x="85" y="8"/>
                          <a:pt x="88" y="12"/>
                        </a:cubicBezTo>
                        <a:cubicBezTo>
                          <a:pt x="91" y="16"/>
                          <a:pt x="93" y="20"/>
                          <a:pt x="96" y="25"/>
                        </a:cubicBezTo>
                        <a:cubicBezTo>
                          <a:pt x="98" y="29"/>
                          <a:pt x="100" y="33"/>
                          <a:pt x="102" y="38"/>
                        </a:cubicBezTo>
                        <a:cubicBezTo>
                          <a:pt x="104" y="43"/>
                          <a:pt x="106" y="47"/>
                          <a:pt x="108" y="52"/>
                        </a:cubicBezTo>
                        <a:cubicBezTo>
                          <a:pt x="0" y="102"/>
                          <a:pt x="0" y="102"/>
                          <a:pt x="0" y="102"/>
                        </a:cubicBezTo>
                        <a:lnTo>
                          <a:pt x="7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8" name="Freeform 95"/>
                  <p:cNvSpPr>
                    <a:spLocks/>
                  </p:cNvSpPr>
                  <p:nvPr/>
                </p:nvSpPr>
                <p:spPr bwMode="auto">
                  <a:xfrm>
                    <a:off x="9671052" y="5626102"/>
                    <a:ext cx="176213" cy="147638"/>
                  </a:xfrm>
                  <a:custGeom>
                    <a:avLst/>
                    <a:gdLst>
                      <a:gd name="T0" fmla="*/ 57 w 173"/>
                      <a:gd name="T1" fmla="*/ 0 h 145"/>
                      <a:gd name="T2" fmla="*/ 173 w 173"/>
                      <a:gd name="T3" fmla="*/ 3 h 145"/>
                      <a:gd name="T4" fmla="*/ 164 w 173"/>
                      <a:gd name="T5" fmla="*/ 57 h 145"/>
                      <a:gd name="T6" fmla="*/ 140 w 173"/>
                      <a:gd name="T7" fmla="*/ 101 h 145"/>
                      <a:gd name="T8" fmla="*/ 103 w 173"/>
                      <a:gd name="T9" fmla="*/ 132 h 145"/>
                      <a:gd name="T10" fmla="*/ 57 w 173"/>
                      <a:gd name="T11" fmla="*/ 145 h 145"/>
                      <a:gd name="T12" fmla="*/ 42 w 173"/>
                      <a:gd name="T13" fmla="*/ 145 h 145"/>
                      <a:gd name="T14" fmla="*/ 28 w 173"/>
                      <a:gd name="T15" fmla="*/ 142 h 145"/>
                      <a:gd name="T16" fmla="*/ 14 w 173"/>
                      <a:gd name="T17" fmla="*/ 138 h 145"/>
                      <a:gd name="T18" fmla="*/ 0 w 173"/>
                      <a:gd name="T19" fmla="*/ 131 h 145"/>
                      <a:gd name="T20" fmla="*/ 57 w 173"/>
                      <a:gd name="T2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45">
                        <a:moveTo>
                          <a:pt x="57" y="0"/>
                        </a:moveTo>
                        <a:cubicBezTo>
                          <a:pt x="173" y="3"/>
                          <a:pt x="173" y="3"/>
                          <a:pt x="173" y="3"/>
                        </a:cubicBezTo>
                        <a:cubicBezTo>
                          <a:pt x="173" y="22"/>
                          <a:pt x="170" y="40"/>
                          <a:pt x="164" y="57"/>
                        </a:cubicBezTo>
                        <a:cubicBezTo>
                          <a:pt x="159" y="73"/>
                          <a:pt x="150" y="88"/>
                          <a:pt x="140" y="101"/>
                        </a:cubicBezTo>
                        <a:cubicBezTo>
                          <a:pt x="130" y="114"/>
                          <a:pt x="117" y="125"/>
                          <a:pt x="103" y="132"/>
                        </a:cubicBezTo>
                        <a:cubicBezTo>
                          <a:pt x="89" y="140"/>
                          <a:pt x="74" y="145"/>
                          <a:pt x="57" y="145"/>
                        </a:cubicBezTo>
                        <a:cubicBezTo>
                          <a:pt x="52" y="145"/>
                          <a:pt x="47" y="145"/>
                          <a:pt x="42" y="145"/>
                        </a:cubicBezTo>
                        <a:cubicBezTo>
                          <a:pt x="37" y="144"/>
                          <a:pt x="32" y="143"/>
                          <a:pt x="28" y="142"/>
                        </a:cubicBezTo>
                        <a:cubicBezTo>
                          <a:pt x="23" y="141"/>
                          <a:pt x="18" y="139"/>
                          <a:pt x="14" y="138"/>
                        </a:cubicBezTo>
                        <a:cubicBezTo>
                          <a:pt x="9" y="136"/>
                          <a:pt x="5" y="134"/>
                          <a:pt x="0" y="131"/>
                        </a:cubicBezTo>
                        <a:lnTo>
                          <a:pt x="5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29" name="Freeform 96"/>
                  <p:cNvSpPr>
                    <a:spLocks/>
                  </p:cNvSpPr>
                  <p:nvPr/>
                </p:nvSpPr>
                <p:spPr bwMode="auto">
                  <a:xfrm>
                    <a:off x="9729789" y="5629277"/>
                    <a:ext cx="117475" cy="144463"/>
                  </a:xfrm>
                  <a:custGeom>
                    <a:avLst/>
                    <a:gdLst>
                      <a:gd name="T0" fmla="*/ 116 w 116"/>
                      <a:gd name="T1" fmla="*/ 0 h 142"/>
                      <a:gd name="T2" fmla="*/ 107 w 116"/>
                      <a:gd name="T3" fmla="*/ 54 h 142"/>
                      <a:gd name="T4" fmla="*/ 83 w 116"/>
                      <a:gd name="T5" fmla="*/ 98 h 142"/>
                      <a:gd name="T6" fmla="*/ 46 w 116"/>
                      <a:gd name="T7" fmla="*/ 129 h 142"/>
                      <a:gd name="T8" fmla="*/ 0 w 116"/>
                      <a:gd name="T9" fmla="*/ 142 h 142"/>
                      <a:gd name="T10" fmla="*/ 46 w 116"/>
                      <a:gd name="T11" fmla="*/ 129 h 142"/>
                      <a:gd name="T12" fmla="*/ 83 w 116"/>
                      <a:gd name="T13" fmla="*/ 98 h 142"/>
                      <a:gd name="T14" fmla="*/ 107 w 116"/>
                      <a:gd name="T15" fmla="*/ 54 h 142"/>
                      <a:gd name="T16" fmla="*/ 116 w 116"/>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42">
                        <a:moveTo>
                          <a:pt x="116" y="0"/>
                        </a:moveTo>
                        <a:cubicBezTo>
                          <a:pt x="116" y="19"/>
                          <a:pt x="113" y="37"/>
                          <a:pt x="107" y="54"/>
                        </a:cubicBezTo>
                        <a:cubicBezTo>
                          <a:pt x="102" y="70"/>
                          <a:pt x="93" y="85"/>
                          <a:pt x="83" y="98"/>
                        </a:cubicBezTo>
                        <a:cubicBezTo>
                          <a:pt x="73" y="111"/>
                          <a:pt x="60" y="122"/>
                          <a:pt x="46" y="129"/>
                        </a:cubicBezTo>
                        <a:cubicBezTo>
                          <a:pt x="32" y="137"/>
                          <a:pt x="17" y="142"/>
                          <a:pt x="0" y="142"/>
                        </a:cubicBezTo>
                        <a:cubicBezTo>
                          <a:pt x="17" y="142"/>
                          <a:pt x="32" y="137"/>
                          <a:pt x="46" y="129"/>
                        </a:cubicBezTo>
                        <a:cubicBezTo>
                          <a:pt x="60" y="122"/>
                          <a:pt x="73" y="111"/>
                          <a:pt x="83" y="98"/>
                        </a:cubicBezTo>
                        <a:cubicBezTo>
                          <a:pt x="93" y="85"/>
                          <a:pt x="102" y="70"/>
                          <a:pt x="107" y="54"/>
                        </a:cubicBezTo>
                        <a:cubicBezTo>
                          <a:pt x="113" y="37"/>
                          <a:pt x="116" y="19"/>
                          <a:pt x="116"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0" name="Freeform 97"/>
                  <p:cNvSpPr>
                    <a:spLocks/>
                  </p:cNvSpPr>
                  <p:nvPr/>
                </p:nvSpPr>
                <p:spPr bwMode="auto">
                  <a:xfrm>
                    <a:off x="9729789" y="5480052"/>
                    <a:ext cx="79375" cy="42863"/>
                  </a:xfrm>
                  <a:custGeom>
                    <a:avLst/>
                    <a:gdLst>
                      <a:gd name="T0" fmla="*/ 0 w 79"/>
                      <a:gd name="T1" fmla="*/ 0 h 42"/>
                      <a:gd name="T2" fmla="*/ 23 w 79"/>
                      <a:gd name="T3" fmla="*/ 4 h 42"/>
                      <a:gd name="T4" fmla="*/ 44 w 79"/>
                      <a:gd name="T5" fmla="*/ 13 h 42"/>
                      <a:gd name="T6" fmla="*/ 62 w 79"/>
                      <a:gd name="T7" fmla="*/ 26 h 42"/>
                      <a:gd name="T8" fmla="*/ 79 w 79"/>
                      <a:gd name="T9" fmla="*/ 42 h 42"/>
                      <a:gd name="T10" fmla="*/ 62 w 79"/>
                      <a:gd name="T11" fmla="*/ 26 h 42"/>
                      <a:gd name="T12" fmla="*/ 44 w 79"/>
                      <a:gd name="T13" fmla="*/ 13 h 42"/>
                      <a:gd name="T14" fmla="*/ 23 w 79"/>
                      <a:gd name="T15" fmla="*/ 4 h 42"/>
                      <a:gd name="T16" fmla="*/ 0 w 79"/>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2">
                        <a:moveTo>
                          <a:pt x="0" y="0"/>
                        </a:moveTo>
                        <a:cubicBezTo>
                          <a:pt x="8" y="0"/>
                          <a:pt x="15" y="2"/>
                          <a:pt x="23" y="4"/>
                        </a:cubicBezTo>
                        <a:cubicBezTo>
                          <a:pt x="30" y="6"/>
                          <a:pt x="37" y="9"/>
                          <a:pt x="44" y="13"/>
                        </a:cubicBezTo>
                        <a:cubicBezTo>
                          <a:pt x="50" y="17"/>
                          <a:pt x="57" y="21"/>
                          <a:pt x="62" y="26"/>
                        </a:cubicBezTo>
                        <a:cubicBezTo>
                          <a:pt x="68" y="31"/>
                          <a:pt x="74" y="36"/>
                          <a:pt x="79" y="42"/>
                        </a:cubicBezTo>
                        <a:cubicBezTo>
                          <a:pt x="74" y="36"/>
                          <a:pt x="68" y="31"/>
                          <a:pt x="62" y="26"/>
                        </a:cubicBezTo>
                        <a:cubicBezTo>
                          <a:pt x="57" y="21"/>
                          <a:pt x="50" y="17"/>
                          <a:pt x="44" y="13"/>
                        </a:cubicBezTo>
                        <a:cubicBezTo>
                          <a:pt x="37" y="9"/>
                          <a:pt x="30" y="6"/>
                          <a:pt x="23" y="4"/>
                        </a:cubicBezTo>
                        <a:cubicBezTo>
                          <a:pt x="15" y="2"/>
                          <a:pt x="8"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1" name="Freeform 98"/>
                  <p:cNvSpPr>
                    <a:spLocks/>
                  </p:cNvSpPr>
                  <p:nvPr/>
                </p:nvSpPr>
                <p:spPr bwMode="auto">
                  <a:xfrm>
                    <a:off x="9675814" y="5480052"/>
                    <a:ext cx="133350" cy="146050"/>
                  </a:xfrm>
                  <a:custGeom>
                    <a:avLst/>
                    <a:gdLst>
                      <a:gd name="T0" fmla="*/ 53 w 132"/>
                      <a:gd name="T1" fmla="*/ 1 h 145"/>
                      <a:gd name="T2" fmla="*/ 76 w 132"/>
                      <a:gd name="T3" fmla="*/ 5 h 145"/>
                      <a:gd name="T4" fmla="*/ 97 w 132"/>
                      <a:gd name="T5" fmla="*/ 14 h 145"/>
                      <a:gd name="T6" fmla="*/ 115 w 132"/>
                      <a:gd name="T7" fmla="*/ 27 h 145"/>
                      <a:gd name="T8" fmla="*/ 132 w 132"/>
                      <a:gd name="T9" fmla="*/ 43 h 145"/>
                      <a:gd name="T10" fmla="*/ 53 w 132"/>
                      <a:gd name="T11" fmla="*/ 145 h 145"/>
                      <a:gd name="T12" fmla="*/ 0 w 132"/>
                      <a:gd name="T13" fmla="*/ 11 h 145"/>
                      <a:gd name="T14" fmla="*/ 12 w 132"/>
                      <a:gd name="T15" fmla="*/ 6 h 145"/>
                      <a:gd name="T16" fmla="*/ 25 w 132"/>
                      <a:gd name="T17" fmla="*/ 2 h 145"/>
                      <a:gd name="T18" fmla="*/ 39 w 132"/>
                      <a:gd name="T19" fmla="*/ 1 h 145"/>
                      <a:gd name="T20" fmla="*/ 53 w 132"/>
                      <a:gd name="T21"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45">
                        <a:moveTo>
                          <a:pt x="53" y="1"/>
                        </a:moveTo>
                        <a:cubicBezTo>
                          <a:pt x="61" y="1"/>
                          <a:pt x="68" y="3"/>
                          <a:pt x="76" y="5"/>
                        </a:cubicBezTo>
                        <a:cubicBezTo>
                          <a:pt x="83" y="7"/>
                          <a:pt x="90" y="10"/>
                          <a:pt x="97" y="14"/>
                        </a:cubicBezTo>
                        <a:cubicBezTo>
                          <a:pt x="103" y="18"/>
                          <a:pt x="110" y="22"/>
                          <a:pt x="115" y="27"/>
                        </a:cubicBezTo>
                        <a:cubicBezTo>
                          <a:pt x="121" y="32"/>
                          <a:pt x="127" y="37"/>
                          <a:pt x="132" y="43"/>
                        </a:cubicBezTo>
                        <a:cubicBezTo>
                          <a:pt x="53" y="145"/>
                          <a:pt x="53" y="145"/>
                          <a:pt x="53" y="145"/>
                        </a:cubicBezTo>
                        <a:cubicBezTo>
                          <a:pt x="0" y="11"/>
                          <a:pt x="0" y="11"/>
                          <a:pt x="0" y="11"/>
                        </a:cubicBezTo>
                        <a:cubicBezTo>
                          <a:pt x="4" y="9"/>
                          <a:pt x="8" y="7"/>
                          <a:pt x="12" y="6"/>
                        </a:cubicBezTo>
                        <a:cubicBezTo>
                          <a:pt x="17" y="4"/>
                          <a:pt x="21" y="3"/>
                          <a:pt x="25" y="2"/>
                        </a:cubicBezTo>
                        <a:cubicBezTo>
                          <a:pt x="30" y="1"/>
                          <a:pt x="34" y="1"/>
                          <a:pt x="39" y="1"/>
                        </a:cubicBezTo>
                        <a:cubicBezTo>
                          <a:pt x="43" y="0"/>
                          <a:pt x="48" y="0"/>
                          <a:pt x="53"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2" name="Freeform 99"/>
                  <p:cNvSpPr>
                    <a:spLocks/>
                  </p:cNvSpPr>
                  <p:nvPr/>
                </p:nvSpPr>
                <p:spPr bwMode="auto">
                  <a:xfrm>
                    <a:off x="9637714" y="5626102"/>
                    <a:ext cx="92075" cy="133350"/>
                  </a:xfrm>
                  <a:custGeom>
                    <a:avLst/>
                    <a:gdLst>
                      <a:gd name="T0" fmla="*/ 90 w 90"/>
                      <a:gd name="T1" fmla="*/ 0 h 131"/>
                      <a:gd name="T2" fmla="*/ 33 w 90"/>
                      <a:gd name="T3" fmla="*/ 131 h 131"/>
                      <a:gd name="T4" fmla="*/ 24 w 90"/>
                      <a:gd name="T5" fmla="*/ 126 h 131"/>
                      <a:gd name="T6" fmla="*/ 15 w 90"/>
                      <a:gd name="T7" fmla="*/ 119 h 131"/>
                      <a:gd name="T8" fmla="*/ 7 w 90"/>
                      <a:gd name="T9" fmla="*/ 112 h 131"/>
                      <a:gd name="T10" fmla="*/ 0 w 90"/>
                      <a:gd name="T11" fmla="*/ 104 h 131"/>
                      <a:gd name="T12" fmla="*/ 90 w 9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90" h="131">
                        <a:moveTo>
                          <a:pt x="90" y="0"/>
                        </a:moveTo>
                        <a:cubicBezTo>
                          <a:pt x="33" y="131"/>
                          <a:pt x="33" y="131"/>
                          <a:pt x="33" y="131"/>
                        </a:cubicBezTo>
                        <a:cubicBezTo>
                          <a:pt x="30" y="129"/>
                          <a:pt x="27" y="128"/>
                          <a:pt x="24" y="126"/>
                        </a:cubicBezTo>
                        <a:cubicBezTo>
                          <a:pt x="21" y="124"/>
                          <a:pt x="18" y="121"/>
                          <a:pt x="15" y="119"/>
                        </a:cubicBezTo>
                        <a:cubicBezTo>
                          <a:pt x="13" y="117"/>
                          <a:pt x="10" y="114"/>
                          <a:pt x="7" y="112"/>
                        </a:cubicBezTo>
                        <a:cubicBezTo>
                          <a:pt x="5" y="109"/>
                          <a:pt x="2" y="106"/>
                          <a:pt x="0" y="104"/>
                        </a:cubicBezTo>
                        <a:lnTo>
                          <a:pt x="9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3" name="Freeform 100"/>
                  <p:cNvSpPr>
                    <a:spLocks/>
                  </p:cNvSpPr>
                  <p:nvPr/>
                </p:nvSpPr>
                <p:spPr bwMode="auto">
                  <a:xfrm>
                    <a:off x="9609139" y="5868990"/>
                    <a:ext cx="31750" cy="23813"/>
                  </a:xfrm>
                  <a:custGeom>
                    <a:avLst/>
                    <a:gdLst>
                      <a:gd name="T0" fmla="*/ 20 w 20"/>
                      <a:gd name="T1" fmla="*/ 0 h 15"/>
                      <a:gd name="T2" fmla="*/ 20 w 20"/>
                      <a:gd name="T3" fmla="*/ 14 h 15"/>
                      <a:gd name="T4" fmla="*/ 0 w 20"/>
                      <a:gd name="T5" fmla="*/ 15 h 15"/>
                      <a:gd name="T6" fmla="*/ 0 w 20"/>
                      <a:gd name="T7" fmla="*/ 1 h 15"/>
                      <a:gd name="T8" fmla="*/ 20 w 20"/>
                      <a:gd name="T9" fmla="*/ 0 h 15"/>
                    </a:gdLst>
                    <a:ahLst/>
                    <a:cxnLst>
                      <a:cxn ang="0">
                        <a:pos x="T0" y="T1"/>
                      </a:cxn>
                      <a:cxn ang="0">
                        <a:pos x="T2" y="T3"/>
                      </a:cxn>
                      <a:cxn ang="0">
                        <a:pos x="T4" y="T5"/>
                      </a:cxn>
                      <a:cxn ang="0">
                        <a:pos x="T6" y="T7"/>
                      </a:cxn>
                      <a:cxn ang="0">
                        <a:pos x="T8" y="T9"/>
                      </a:cxn>
                    </a:cxnLst>
                    <a:rect l="0" t="0" r="r" b="b"/>
                    <a:pathLst>
                      <a:path w="20" h="15">
                        <a:moveTo>
                          <a:pt x="20" y="0"/>
                        </a:moveTo>
                        <a:lnTo>
                          <a:pt x="20" y="14"/>
                        </a:lnTo>
                        <a:lnTo>
                          <a:pt x="0" y="15"/>
                        </a:lnTo>
                        <a:lnTo>
                          <a:pt x="0" y="1"/>
                        </a:lnTo>
                        <a:lnTo>
                          <a:pt x="2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4" name="Freeform 101"/>
                  <p:cNvSpPr>
                    <a:spLocks/>
                  </p:cNvSpPr>
                  <p:nvPr/>
                </p:nvSpPr>
                <p:spPr bwMode="auto">
                  <a:xfrm>
                    <a:off x="9598027" y="5491164"/>
                    <a:ext cx="131763" cy="241300"/>
                  </a:xfrm>
                  <a:custGeom>
                    <a:avLst/>
                    <a:gdLst>
                      <a:gd name="T0" fmla="*/ 76 w 129"/>
                      <a:gd name="T1" fmla="*/ 0 h 238"/>
                      <a:gd name="T2" fmla="*/ 129 w 129"/>
                      <a:gd name="T3" fmla="*/ 134 h 238"/>
                      <a:gd name="T4" fmla="*/ 39 w 129"/>
                      <a:gd name="T5" fmla="*/ 238 h 238"/>
                      <a:gd name="T6" fmla="*/ 23 w 129"/>
                      <a:gd name="T7" fmla="*/ 216 h 238"/>
                      <a:gd name="T8" fmla="*/ 11 w 129"/>
                      <a:gd name="T9" fmla="*/ 190 h 238"/>
                      <a:gd name="T10" fmla="*/ 3 w 129"/>
                      <a:gd name="T11" fmla="*/ 162 h 238"/>
                      <a:gd name="T12" fmla="*/ 0 w 129"/>
                      <a:gd name="T13" fmla="*/ 132 h 238"/>
                      <a:gd name="T14" fmla="*/ 6 w 129"/>
                      <a:gd name="T15" fmla="*/ 88 h 238"/>
                      <a:gd name="T16" fmla="*/ 22 w 129"/>
                      <a:gd name="T17" fmla="*/ 50 h 238"/>
                      <a:gd name="T18" fmla="*/ 46 w 129"/>
                      <a:gd name="T19" fmla="*/ 20 h 238"/>
                      <a:gd name="T20" fmla="*/ 76 w 129"/>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38">
                        <a:moveTo>
                          <a:pt x="76" y="0"/>
                        </a:moveTo>
                        <a:cubicBezTo>
                          <a:pt x="129" y="134"/>
                          <a:pt x="129" y="134"/>
                          <a:pt x="129" y="134"/>
                        </a:cubicBezTo>
                        <a:cubicBezTo>
                          <a:pt x="39" y="238"/>
                          <a:pt x="39" y="238"/>
                          <a:pt x="39" y="238"/>
                        </a:cubicBezTo>
                        <a:cubicBezTo>
                          <a:pt x="33" y="231"/>
                          <a:pt x="27" y="224"/>
                          <a:pt x="23" y="216"/>
                        </a:cubicBezTo>
                        <a:cubicBezTo>
                          <a:pt x="18" y="208"/>
                          <a:pt x="14" y="199"/>
                          <a:pt x="11" y="190"/>
                        </a:cubicBezTo>
                        <a:cubicBezTo>
                          <a:pt x="7" y="181"/>
                          <a:pt x="5" y="172"/>
                          <a:pt x="3" y="162"/>
                        </a:cubicBezTo>
                        <a:cubicBezTo>
                          <a:pt x="1" y="152"/>
                          <a:pt x="0" y="142"/>
                          <a:pt x="0" y="132"/>
                        </a:cubicBezTo>
                        <a:cubicBezTo>
                          <a:pt x="0" y="116"/>
                          <a:pt x="2" y="102"/>
                          <a:pt x="6" y="88"/>
                        </a:cubicBezTo>
                        <a:cubicBezTo>
                          <a:pt x="10" y="74"/>
                          <a:pt x="15" y="62"/>
                          <a:pt x="22" y="50"/>
                        </a:cubicBezTo>
                        <a:cubicBezTo>
                          <a:pt x="28" y="39"/>
                          <a:pt x="37" y="29"/>
                          <a:pt x="46" y="20"/>
                        </a:cubicBezTo>
                        <a:cubicBezTo>
                          <a:pt x="55" y="12"/>
                          <a:pt x="65" y="5"/>
                          <a:pt x="76"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5" name="Freeform 102"/>
                  <p:cNvSpPr>
                    <a:spLocks/>
                  </p:cNvSpPr>
                  <p:nvPr/>
                </p:nvSpPr>
                <p:spPr bwMode="auto">
                  <a:xfrm>
                    <a:off x="9564689" y="5805490"/>
                    <a:ext cx="30163" cy="92075"/>
                  </a:xfrm>
                  <a:custGeom>
                    <a:avLst/>
                    <a:gdLst>
                      <a:gd name="T0" fmla="*/ 19 w 19"/>
                      <a:gd name="T1" fmla="*/ 0 h 58"/>
                      <a:gd name="T2" fmla="*/ 19 w 19"/>
                      <a:gd name="T3" fmla="*/ 56 h 58"/>
                      <a:gd name="T4" fmla="*/ 0 w 19"/>
                      <a:gd name="T5" fmla="*/ 58 h 58"/>
                      <a:gd name="T6" fmla="*/ 0 w 19"/>
                      <a:gd name="T7" fmla="*/ 0 h 58"/>
                      <a:gd name="T8" fmla="*/ 19 w 19"/>
                      <a:gd name="T9" fmla="*/ 0 h 58"/>
                    </a:gdLst>
                    <a:ahLst/>
                    <a:cxnLst>
                      <a:cxn ang="0">
                        <a:pos x="T0" y="T1"/>
                      </a:cxn>
                      <a:cxn ang="0">
                        <a:pos x="T2" y="T3"/>
                      </a:cxn>
                      <a:cxn ang="0">
                        <a:pos x="T4" y="T5"/>
                      </a:cxn>
                      <a:cxn ang="0">
                        <a:pos x="T6" y="T7"/>
                      </a:cxn>
                      <a:cxn ang="0">
                        <a:pos x="T8" y="T9"/>
                      </a:cxn>
                    </a:cxnLst>
                    <a:rect l="0" t="0" r="r" b="b"/>
                    <a:pathLst>
                      <a:path w="19" h="58">
                        <a:moveTo>
                          <a:pt x="19" y="0"/>
                        </a:moveTo>
                        <a:lnTo>
                          <a:pt x="19" y="56"/>
                        </a:lnTo>
                        <a:lnTo>
                          <a:pt x="0" y="58"/>
                        </a:lnTo>
                        <a:lnTo>
                          <a:pt x="0" y="0"/>
                        </a:lnTo>
                        <a:lnTo>
                          <a:pt x="19"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6" name="Freeform 103"/>
                  <p:cNvSpPr>
                    <a:spLocks/>
                  </p:cNvSpPr>
                  <p:nvPr/>
                </p:nvSpPr>
                <p:spPr bwMode="auto">
                  <a:xfrm>
                    <a:off x="9515477" y="5851527"/>
                    <a:ext cx="34925" cy="49213"/>
                  </a:xfrm>
                  <a:custGeom>
                    <a:avLst/>
                    <a:gdLst>
                      <a:gd name="T0" fmla="*/ 22 w 22"/>
                      <a:gd name="T1" fmla="*/ 0 h 31"/>
                      <a:gd name="T2" fmla="*/ 22 w 22"/>
                      <a:gd name="T3" fmla="*/ 29 h 31"/>
                      <a:gd name="T4" fmla="*/ 0 w 22"/>
                      <a:gd name="T5" fmla="*/ 31 h 31"/>
                      <a:gd name="T6" fmla="*/ 0 w 22"/>
                      <a:gd name="T7" fmla="*/ 1 h 31"/>
                      <a:gd name="T8" fmla="*/ 22 w 22"/>
                      <a:gd name="T9" fmla="*/ 0 h 31"/>
                    </a:gdLst>
                    <a:ahLst/>
                    <a:cxnLst>
                      <a:cxn ang="0">
                        <a:pos x="T0" y="T1"/>
                      </a:cxn>
                      <a:cxn ang="0">
                        <a:pos x="T2" y="T3"/>
                      </a:cxn>
                      <a:cxn ang="0">
                        <a:pos x="T4" y="T5"/>
                      </a:cxn>
                      <a:cxn ang="0">
                        <a:pos x="T6" y="T7"/>
                      </a:cxn>
                      <a:cxn ang="0">
                        <a:pos x="T8" y="T9"/>
                      </a:cxn>
                    </a:cxnLst>
                    <a:rect l="0" t="0" r="r" b="b"/>
                    <a:pathLst>
                      <a:path w="22" h="31">
                        <a:moveTo>
                          <a:pt x="22" y="0"/>
                        </a:moveTo>
                        <a:lnTo>
                          <a:pt x="22" y="29"/>
                        </a:lnTo>
                        <a:lnTo>
                          <a:pt x="0" y="31"/>
                        </a:lnTo>
                        <a:lnTo>
                          <a:pt x="0" y="1"/>
                        </a:lnTo>
                        <a:lnTo>
                          <a:pt x="2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7" name="Freeform 104"/>
                  <p:cNvSpPr>
                    <a:spLocks/>
                  </p:cNvSpPr>
                  <p:nvPr/>
                </p:nvSpPr>
                <p:spPr bwMode="auto">
                  <a:xfrm>
                    <a:off x="9467852" y="5724527"/>
                    <a:ext cx="33338" cy="180975"/>
                  </a:xfrm>
                  <a:custGeom>
                    <a:avLst/>
                    <a:gdLst>
                      <a:gd name="T0" fmla="*/ 21 w 21"/>
                      <a:gd name="T1" fmla="*/ 0 h 114"/>
                      <a:gd name="T2" fmla="*/ 21 w 21"/>
                      <a:gd name="T3" fmla="*/ 112 h 114"/>
                      <a:gd name="T4" fmla="*/ 0 w 21"/>
                      <a:gd name="T5" fmla="*/ 114 h 114"/>
                      <a:gd name="T6" fmla="*/ 0 w 21"/>
                      <a:gd name="T7" fmla="*/ 1 h 114"/>
                      <a:gd name="T8" fmla="*/ 21 w 21"/>
                      <a:gd name="T9" fmla="*/ 0 h 114"/>
                    </a:gdLst>
                    <a:ahLst/>
                    <a:cxnLst>
                      <a:cxn ang="0">
                        <a:pos x="T0" y="T1"/>
                      </a:cxn>
                      <a:cxn ang="0">
                        <a:pos x="T2" y="T3"/>
                      </a:cxn>
                      <a:cxn ang="0">
                        <a:pos x="T4" y="T5"/>
                      </a:cxn>
                      <a:cxn ang="0">
                        <a:pos x="T6" y="T7"/>
                      </a:cxn>
                      <a:cxn ang="0">
                        <a:pos x="T8" y="T9"/>
                      </a:cxn>
                    </a:cxnLst>
                    <a:rect l="0" t="0" r="r" b="b"/>
                    <a:pathLst>
                      <a:path w="21" h="114">
                        <a:moveTo>
                          <a:pt x="21" y="0"/>
                        </a:moveTo>
                        <a:lnTo>
                          <a:pt x="21" y="112"/>
                        </a:lnTo>
                        <a:lnTo>
                          <a:pt x="0" y="114"/>
                        </a:lnTo>
                        <a:lnTo>
                          <a:pt x="0" y="1"/>
                        </a:lnTo>
                        <a:lnTo>
                          <a:pt x="2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8" name="Freeform 105"/>
                  <p:cNvSpPr>
                    <a:spLocks/>
                  </p:cNvSpPr>
                  <p:nvPr/>
                </p:nvSpPr>
                <p:spPr bwMode="auto">
                  <a:xfrm>
                    <a:off x="9417052" y="5830890"/>
                    <a:ext cx="34925" cy="79375"/>
                  </a:xfrm>
                  <a:custGeom>
                    <a:avLst/>
                    <a:gdLst>
                      <a:gd name="T0" fmla="*/ 22 w 22"/>
                      <a:gd name="T1" fmla="*/ 0 h 50"/>
                      <a:gd name="T2" fmla="*/ 22 w 22"/>
                      <a:gd name="T3" fmla="*/ 48 h 50"/>
                      <a:gd name="T4" fmla="*/ 0 w 22"/>
                      <a:gd name="T5" fmla="*/ 50 h 50"/>
                      <a:gd name="T6" fmla="*/ 0 w 22"/>
                      <a:gd name="T7" fmla="*/ 1 h 50"/>
                      <a:gd name="T8" fmla="*/ 22 w 22"/>
                      <a:gd name="T9" fmla="*/ 0 h 50"/>
                    </a:gdLst>
                    <a:ahLst/>
                    <a:cxnLst>
                      <a:cxn ang="0">
                        <a:pos x="T0" y="T1"/>
                      </a:cxn>
                      <a:cxn ang="0">
                        <a:pos x="T2" y="T3"/>
                      </a:cxn>
                      <a:cxn ang="0">
                        <a:pos x="T4" y="T5"/>
                      </a:cxn>
                      <a:cxn ang="0">
                        <a:pos x="T6" y="T7"/>
                      </a:cxn>
                      <a:cxn ang="0">
                        <a:pos x="T8" y="T9"/>
                      </a:cxn>
                    </a:cxnLst>
                    <a:rect l="0" t="0" r="r" b="b"/>
                    <a:pathLst>
                      <a:path w="22" h="50">
                        <a:moveTo>
                          <a:pt x="22" y="0"/>
                        </a:moveTo>
                        <a:lnTo>
                          <a:pt x="22" y="48"/>
                        </a:lnTo>
                        <a:lnTo>
                          <a:pt x="0" y="50"/>
                        </a:lnTo>
                        <a:lnTo>
                          <a:pt x="0" y="1"/>
                        </a:lnTo>
                        <a:lnTo>
                          <a:pt x="2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39" name="Freeform 106"/>
                  <p:cNvSpPr>
                    <a:spLocks/>
                  </p:cNvSpPr>
                  <p:nvPr/>
                </p:nvSpPr>
                <p:spPr bwMode="auto">
                  <a:xfrm>
                    <a:off x="9363077" y="5862640"/>
                    <a:ext cx="36513" cy="50800"/>
                  </a:xfrm>
                  <a:custGeom>
                    <a:avLst/>
                    <a:gdLst>
                      <a:gd name="T0" fmla="*/ 23 w 23"/>
                      <a:gd name="T1" fmla="*/ 0 h 32"/>
                      <a:gd name="T2" fmla="*/ 23 w 23"/>
                      <a:gd name="T3" fmla="*/ 30 h 32"/>
                      <a:gd name="T4" fmla="*/ 0 w 23"/>
                      <a:gd name="T5" fmla="*/ 32 h 32"/>
                      <a:gd name="T6" fmla="*/ 0 w 23"/>
                      <a:gd name="T7" fmla="*/ 1 h 32"/>
                      <a:gd name="T8" fmla="*/ 23 w 23"/>
                      <a:gd name="T9" fmla="*/ 0 h 32"/>
                    </a:gdLst>
                    <a:ahLst/>
                    <a:cxnLst>
                      <a:cxn ang="0">
                        <a:pos x="T0" y="T1"/>
                      </a:cxn>
                      <a:cxn ang="0">
                        <a:pos x="T2" y="T3"/>
                      </a:cxn>
                      <a:cxn ang="0">
                        <a:pos x="T4" y="T5"/>
                      </a:cxn>
                      <a:cxn ang="0">
                        <a:pos x="T6" y="T7"/>
                      </a:cxn>
                      <a:cxn ang="0">
                        <a:pos x="T8" y="T9"/>
                      </a:cxn>
                    </a:cxnLst>
                    <a:rect l="0" t="0" r="r" b="b"/>
                    <a:pathLst>
                      <a:path w="23" h="32">
                        <a:moveTo>
                          <a:pt x="23" y="0"/>
                        </a:moveTo>
                        <a:lnTo>
                          <a:pt x="23" y="30"/>
                        </a:lnTo>
                        <a:lnTo>
                          <a:pt x="0" y="32"/>
                        </a:lnTo>
                        <a:lnTo>
                          <a:pt x="0" y="1"/>
                        </a:lnTo>
                        <a:lnTo>
                          <a:pt x="23"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0" name="Freeform 107"/>
                  <p:cNvSpPr>
                    <a:spLocks/>
                  </p:cNvSpPr>
                  <p:nvPr/>
                </p:nvSpPr>
                <p:spPr bwMode="auto">
                  <a:xfrm>
                    <a:off x="9307514" y="5724527"/>
                    <a:ext cx="38100" cy="193675"/>
                  </a:xfrm>
                  <a:custGeom>
                    <a:avLst/>
                    <a:gdLst>
                      <a:gd name="T0" fmla="*/ 24 w 24"/>
                      <a:gd name="T1" fmla="*/ 0 h 122"/>
                      <a:gd name="T2" fmla="*/ 24 w 24"/>
                      <a:gd name="T3" fmla="*/ 120 h 122"/>
                      <a:gd name="T4" fmla="*/ 0 w 24"/>
                      <a:gd name="T5" fmla="*/ 122 h 122"/>
                      <a:gd name="T6" fmla="*/ 0 w 24"/>
                      <a:gd name="T7" fmla="*/ 0 h 122"/>
                      <a:gd name="T8" fmla="*/ 24 w 24"/>
                      <a:gd name="T9" fmla="*/ 0 h 122"/>
                    </a:gdLst>
                    <a:ahLst/>
                    <a:cxnLst>
                      <a:cxn ang="0">
                        <a:pos x="T0" y="T1"/>
                      </a:cxn>
                      <a:cxn ang="0">
                        <a:pos x="T2" y="T3"/>
                      </a:cxn>
                      <a:cxn ang="0">
                        <a:pos x="T4" y="T5"/>
                      </a:cxn>
                      <a:cxn ang="0">
                        <a:pos x="T6" y="T7"/>
                      </a:cxn>
                      <a:cxn ang="0">
                        <a:pos x="T8" y="T9"/>
                      </a:cxn>
                    </a:cxnLst>
                    <a:rect l="0" t="0" r="r" b="b"/>
                    <a:pathLst>
                      <a:path w="24" h="122">
                        <a:moveTo>
                          <a:pt x="24" y="0"/>
                        </a:moveTo>
                        <a:lnTo>
                          <a:pt x="24" y="120"/>
                        </a:lnTo>
                        <a:lnTo>
                          <a:pt x="0" y="122"/>
                        </a:lnTo>
                        <a:lnTo>
                          <a:pt x="0" y="0"/>
                        </a:ln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1" name="Freeform 108"/>
                  <p:cNvSpPr>
                    <a:spLocks/>
                  </p:cNvSpPr>
                  <p:nvPr/>
                </p:nvSpPr>
                <p:spPr bwMode="auto">
                  <a:xfrm>
                    <a:off x="9191627" y="5546727"/>
                    <a:ext cx="41275" cy="379413"/>
                  </a:xfrm>
                  <a:custGeom>
                    <a:avLst/>
                    <a:gdLst>
                      <a:gd name="T0" fmla="*/ 26 w 26"/>
                      <a:gd name="T1" fmla="*/ 1 h 239"/>
                      <a:gd name="T2" fmla="*/ 26 w 26"/>
                      <a:gd name="T3" fmla="*/ 237 h 239"/>
                      <a:gd name="T4" fmla="*/ 0 w 26"/>
                      <a:gd name="T5" fmla="*/ 239 h 239"/>
                      <a:gd name="T6" fmla="*/ 0 w 26"/>
                      <a:gd name="T7" fmla="*/ 0 h 239"/>
                      <a:gd name="T8" fmla="*/ 26 w 26"/>
                      <a:gd name="T9" fmla="*/ 1 h 239"/>
                    </a:gdLst>
                    <a:ahLst/>
                    <a:cxnLst>
                      <a:cxn ang="0">
                        <a:pos x="T0" y="T1"/>
                      </a:cxn>
                      <a:cxn ang="0">
                        <a:pos x="T2" y="T3"/>
                      </a:cxn>
                      <a:cxn ang="0">
                        <a:pos x="T4" y="T5"/>
                      </a:cxn>
                      <a:cxn ang="0">
                        <a:pos x="T6" y="T7"/>
                      </a:cxn>
                      <a:cxn ang="0">
                        <a:pos x="T8" y="T9"/>
                      </a:cxn>
                    </a:cxnLst>
                    <a:rect l="0" t="0" r="r" b="b"/>
                    <a:pathLst>
                      <a:path w="26" h="239">
                        <a:moveTo>
                          <a:pt x="26" y="1"/>
                        </a:moveTo>
                        <a:lnTo>
                          <a:pt x="26" y="237"/>
                        </a:lnTo>
                        <a:lnTo>
                          <a:pt x="0" y="239"/>
                        </a:lnTo>
                        <a:lnTo>
                          <a:pt x="0" y="0"/>
                        </a:lnTo>
                        <a:lnTo>
                          <a:pt x="26"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2" name="Freeform 109"/>
                  <p:cNvSpPr>
                    <a:spLocks/>
                  </p:cNvSpPr>
                  <p:nvPr/>
                </p:nvSpPr>
                <p:spPr bwMode="auto">
                  <a:xfrm>
                    <a:off x="9251952" y="5819777"/>
                    <a:ext cx="39688" cy="103188"/>
                  </a:xfrm>
                  <a:custGeom>
                    <a:avLst/>
                    <a:gdLst>
                      <a:gd name="T0" fmla="*/ 25 w 25"/>
                      <a:gd name="T1" fmla="*/ 0 h 65"/>
                      <a:gd name="T2" fmla="*/ 25 w 25"/>
                      <a:gd name="T3" fmla="*/ 63 h 65"/>
                      <a:gd name="T4" fmla="*/ 0 w 25"/>
                      <a:gd name="T5" fmla="*/ 65 h 65"/>
                      <a:gd name="T6" fmla="*/ 0 w 25"/>
                      <a:gd name="T7" fmla="*/ 2 h 65"/>
                      <a:gd name="T8" fmla="*/ 25 w 25"/>
                      <a:gd name="T9" fmla="*/ 0 h 65"/>
                    </a:gdLst>
                    <a:ahLst/>
                    <a:cxnLst>
                      <a:cxn ang="0">
                        <a:pos x="T0" y="T1"/>
                      </a:cxn>
                      <a:cxn ang="0">
                        <a:pos x="T2" y="T3"/>
                      </a:cxn>
                      <a:cxn ang="0">
                        <a:pos x="T4" y="T5"/>
                      </a:cxn>
                      <a:cxn ang="0">
                        <a:pos x="T6" y="T7"/>
                      </a:cxn>
                      <a:cxn ang="0">
                        <a:pos x="T8" y="T9"/>
                      </a:cxn>
                    </a:cxnLst>
                    <a:rect l="0" t="0" r="r" b="b"/>
                    <a:pathLst>
                      <a:path w="25" h="65">
                        <a:moveTo>
                          <a:pt x="25" y="0"/>
                        </a:moveTo>
                        <a:lnTo>
                          <a:pt x="25" y="63"/>
                        </a:lnTo>
                        <a:lnTo>
                          <a:pt x="0" y="65"/>
                        </a:lnTo>
                        <a:lnTo>
                          <a:pt x="0" y="2"/>
                        </a:lnTo>
                        <a:lnTo>
                          <a:pt x="2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3" name="Freeform 130"/>
                  <p:cNvSpPr>
                    <a:spLocks/>
                  </p:cNvSpPr>
                  <p:nvPr/>
                </p:nvSpPr>
                <p:spPr bwMode="auto">
                  <a:xfrm>
                    <a:off x="11633202" y="5537202"/>
                    <a:ext cx="84138" cy="55563"/>
                  </a:xfrm>
                  <a:custGeom>
                    <a:avLst/>
                    <a:gdLst>
                      <a:gd name="T0" fmla="*/ 53 w 53"/>
                      <a:gd name="T1" fmla="*/ 0 h 35"/>
                      <a:gd name="T2" fmla="*/ 53 w 53"/>
                      <a:gd name="T3" fmla="*/ 35 h 35"/>
                      <a:gd name="T4" fmla="*/ 0 w 53"/>
                      <a:gd name="T5" fmla="*/ 35 h 35"/>
                      <a:gd name="T6" fmla="*/ 0 w 53"/>
                      <a:gd name="T7" fmla="*/ 2 h 35"/>
                      <a:gd name="T8" fmla="*/ 53 w 53"/>
                      <a:gd name="T9" fmla="*/ 0 h 35"/>
                    </a:gdLst>
                    <a:ahLst/>
                    <a:cxnLst>
                      <a:cxn ang="0">
                        <a:pos x="T0" y="T1"/>
                      </a:cxn>
                      <a:cxn ang="0">
                        <a:pos x="T2" y="T3"/>
                      </a:cxn>
                      <a:cxn ang="0">
                        <a:pos x="T4" y="T5"/>
                      </a:cxn>
                      <a:cxn ang="0">
                        <a:pos x="T6" y="T7"/>
                      </a:cxn>
                      <a:cxn ang="0">
                        <a:pos x="T8" y="T9"/>
                      </a:cxn>
                    </a:cxnLst>
                    <a:rect l="0" t="0" r="r" b="b"/>
                    <a:pathLst>
                      <a:path w="53" h="35">
                        <a:moveTo>
                          <a:pt x="53" y="0"/>
                        </a:moveTo>
                        <a:lnTo>
                          <a:pt x="53" y="35"/>
                        </a:lnTo>
                        <a:lnTo>
                          <a:pt x="0" y="35"/>
                        </a:lnTo>
                        <a:lnTo>
                          <a:pt x="0" y="2"/>
                        </a:lnTo>
                        <a:lnTo>
                          <a:pt x="53"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4" name="Freeform 131"/>
                  <p:cNvSpPr>
                    <a:spLocks/>
                  </p:cNvSpPr>
                  <p:nvPr/>
                </p:nvSpPr>
                <p:spPr bwMode="auto">
                  <a:xfrm>
                    <a:off x="11002964" y="5757865"/>
                    <a:ext cx="73025" cy="47625"/>
                  </a:xfrm>
                  <a:custGeom>
                    <a:avLst/>
                    <a:gdLst>
                      <a:gd name="T0" fmla="*/ 46 w 46"/>
                      <a:gd name="T1" fmla="*/ 2 h 30"/>
                      <a:gd name="T2" fmla="*/ 46 w 46"/>
                      <a:gd name="T3" fmla="*/ 30 h 30"/>
                      <a:gd name="T4" fmla="*/ 0 w 46"/>
                      <a:gd name="T5" fmla="*/ 29 h 30"/>
                      <a:gd name="T6" fmla="*/ 0 w 46"/>
                      <a:gd name="T7" fmla="*/ 0 h 30"/>
                      <a:gd name="T8" fmla="*/ 46 w 46"/>
                      <a:gd name="T9" fmla="*/ 2 h 30"/>
                    </a:gdLst>
                    <a:ahLst/>
                    <a:cxnLst>
                      <a:cxn ang="0">
                        <a:pos x="T0" y="T1"/>
                      </a:cxn>
                      <a:cxn ang="0">
                        <a:pos x="T2" y="T3"/>
                      </a:cxn>
                      <a:cxn ang="0">
                        <a:pos x="T4" y="T5"/>
                      </a:cxn>
                      <a:cxn ang="0">
                        <a:pos x="T6" y="T7"/>
                      </a:cxn>
                      <a:cxn ang="0">
                        <a:pos x="T8" y="T9"/>
                      </a:cxn>
                    </a:cxnLst>
                    <a:rect l="0" t="0" r="r" b="b"/>
                    <a:pathLst>
                      <a:path w="46" h="30">
                        <a:moveTo>
                          <a:pt x="46" y="2"/>
                        </a:moveTo>
                        <a:lnTo>
                          <a:pt x="46" y="30"/>
                        </a:lnTo>
                        <a:lnTo>
                          <a:pt x="0" y="29"/>
                        </a:lnTo>
                        <a:lnTo>
                          <a:pt x="0" y="0"/>
                        </a:lnTo>
                        <a:lnTo>
                          <a:pt x="46"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5" name="Freeform 132"/>
                  <p:cNvSpPr>
                    <a:spLocks/>
                  </p:cNvSpPr>
                  <p:nvPr/>
                </p:nvSpPr>
                <p:spPr bwMode="auto">
                  <a:xfrm>
                    <a:off x="11002964" y="5824540"/>
                    <a:ext cx="119063" cy="50800"/>
                  </a:xfrm>
                  <a:custGeom>
                    <a:avLst/>
                    <a:gdLst>
                      <a:gd name="T0" fmla="*/ 75 w 75"/>
                      <a:gd name="T1" fmla="*/ 3 h 32"/>
                      <a:gd name="T2" fmla="*/ 75 w 75"/>
                      <a:gd name="T3" fmla="*/ 32 h 32"/>
                      <a:gd name="T4" fmla="*/ 0 w 75"/>
                      <a:gd name="T5" fmla="*/ 28 h 32"/>
                      <a:gd name="T6" fmla="*/ 0 w 75"/>
                      <a:gd name="T7" fmla="*/ 0 h 32"/>
                      <a:gd name="T8" fmla="*/ 75 w 75"/>
                      <a:gd name="T9" fmla="*/ 3 h 32"/>
                    </a:gdLst>
                    <a:ahLst/>
                    <a:cxnLst>
                      <a:cxn ang="0">
                        <a:pos x="T0" y="T1"/>
                      </a:cxn>
                      <a:cxn ang="0">
                        <a:pos x="T2" y="T3"/>
                      </a:cxn>
                      <a:cxn ang="0">
                        <a:pos x="T4" y="T5"/>
                      </a:cxn>
                      <a:cxn ang="0">
                        <a:pos x="T6" y="T7"/>
                      </a:cxn>
                      <a:cxn ang="0">
                        <a:pos x="T8" y="T9"/>
                      </a:cxn>
                    </a:cxnLst>
                    <a:rect l="0" t="0" r="r" b="b"/>
                    <a:pathLst>
                      <a:path w="75" h="32">
                        <a:moveTo>
                          <a:pt x="75" y="3"/>
                        </a:moveTo>
                        <a:lnTo>
                          <a:pt x="75" y="32"/>
                        </a:lnTo>
                        <a:lnTo>
                          <a:pt x="0" y="28"/>
                        </a:lnTo>
                        <a:lnTo>
                          <a:pt x="0" y="0"/>
                        </a:lnTo>
                        <a:lnTo>
                          <a:pt x="75"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6" name="Freeform 133"/>
                  <p:cNvSpPr>
                    <a:spLocks/>
                  </p:cNvSpPr>
                  <p:nvPr/>
                </p:nvSpPr>
                <p:spPr bwMode="auto">
                  <a:xfrm>
                    <a:off x="11002964" y="5626102"/>
                    <a:ext cx="149225" cy="46038"/>
                  </a:xfrm>
                  <a:custGeom>
                    <a:avLst/>
                    <a:gdLst>
                      <a:gd name="T0" fmla="*/ 94 w 94"/>
                      <a:gd name="T1" fmla="*/ 0 h 29"/>
                      <a:gd name="T2" fmla="*/ 94 w 94"/>
                      <a:gd name="T3" fmla="*/ 29 h 29"/>
                      <a:gd name="T4" fmla="*/ 0 w 94"/>
                      <a:gd name="T5" fmla="*/ 29 h 29"/>
                      <a:gd name="T6" fmla="*/ 0 w 94"/>
                      <a:gd name="T7" fmla="*/ 1 h 29"/>
                      <a:gd name="T8" fmla="*/ 94 w 94"/>
                      <a:gd name="T9" fmla="*/ 0 h 29"/>
                    </a:gdLst>
                    <a:ahLst/>
                    <a:cxnLst>
                      <a:cxn ang="0">
                        <a:pos x="T0" y="T1"/>
                      </a:cxn>
                      <a:cxn ang="0">
                        <a:pos x="T2" y="T3"/>
                      </a:cxn>
                      <a:cxn ang="0">
                        <a:pos x="T4" y="T5"/>
                      </a:cxn>
                      <a:cxn ang="0">
                        <a:pos x="T6" y="T7"/>
                      </a:cxn>
                      <a:cxn ang="0">
                        <a:pos x="T8" y="T9"/>
                      </a:cxn>
                    </a:cxnLst>
                    <a:rect l="0" t="0" r="r" b="b"/>
                    <a:pathLst>
                      <a:path w="94" h="29">
                        <a:moveTo>
                          <a:pt x="94" y="0"/>
                        </a:moveTo>
                        <a:lnTo>
                          <a:pt x="94" y="29"/>
                        </a:lnTo>
                        <a:lnTo>
                          <a:pt x="0" y="29"/>
                        </a:lnTo>
                        <a:lnTo>
                          <a:pt x="0" y="1"/>
                        </a:lnTo>
                        <a:lnTo>
                          <a:pt x="9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7" name="Freeform 134"/>
                  <p:cNvSpPr>
                    <a:spLocks/>
                  </p:cNvSpPr>
                  <p:nvPr/>
                </p:nvSpPr>
                <p:spPr bwMode="auto">
                  <a:xfrm>
                    <a:off x="11152189" y="5624515"/>
                    <a:ext cx="61913" cy="47625"/>
                  </a:xfrm>
                  <a:custGeom>
                    <a:avLst/>
                    <a:gdLst>
                      <a:gd name="T0" fmla="*/ 39 w 39"/>
                      <a:gd name="T1" fmla="*/ 0 h 30"/>
                      <a:gd name="T2" fmla="*/ 39 w 39"/>
                      <a:gd name="T3" fmla="*/ 30 h 30"/>
                      <a:gd name="T4" fmla="*/ 0 w 39"/>
                      <a:gd name="T5" fmla="*/ 30 h 30"/>
                      <a:gd name="T6" fmla="*/ 0 w 39"/>
                      <a:gd name="T7" fmla="*/ 1 h 30"/>
                      <a:gd name="T8" fmla="*/ 39 w 39"/>
                      <a:gd name="T9" fmla="*/ 0 h 30"/>
                    </a:gdLst>
                    <a:ahLst/>
                    <a:cxnLst>
                      <a:cxn ang="0">
                        <a:pos x="T0" y="T1"/>
                      </a:cxn>
                      <a:cxn ang="0">
                        <a:pos x="T2" y="T3"/>
                      </a:cxn>
                      <a:cxn ang="0">
                        <a:pos x="T4" y="T5"/>
                      </a:cxn>
                      <a:cxn ang="0">
                        <a:pos x="T6" y="T7"/>
                      </a:cxn>
                      <a:cxn ang="0">
                        <a:pos x="T8" y="T9"/>
                      </a:cxn>
                    </a:cxnLst>
                    <a:rect l="0" t="0" r="r" b="b"/>
                    <a:pathLst>
                      <a:path w="39" h="30">
                        <a:moveTo>
                          <a:pt x="39" y="0"/>
                        </a:moveTo>
                        <a:lnTo>
                          <a:pt x="39" y="30"/>
                        </a:lnTo>
                        <a:lnTo>
                          <a:pt x="0" y="30"/>
                        </a:lnTo>
                        <a:lnTo>
                          <a:pt x="0" y="1"/>
                        </a:lnTo>
                        <a:lnTo>
                          <a:pt x="3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8" name="Freeform 135"/>
                  <p:cNvSpPr>
                    <a:spLocks/>
                  </p:cNvSpPr>
                  <p:nvPr/>
                </p:nvSpPr>
                <p:spPr bwMode="auto">
                  <a:xfrm>
                    <a:off x="11002964" y="5483227"/>
                    <a:ext cx="238125" cy="58738"/>
                  </a:xfrm>
                  <a:custGeom>
                    <a:avLst/>
                    <a:gdLst>
                      <a:gd name="T0" fmla="*/ 150 w 150"/>
                      <a:gd name="T1" fmla="*/ 0 h 37"/>
                      <a:gd name="T2" fmla="*/ 150 w 150"/>
                      <a:gd name="T3" fmla="*/ 30 h 37"/>
                      <a:gd name="T4" fmla="*/ 148 w 150"/>
                      <a:gd name="T5" fmla="*/ 31 h 37"/>
                      <a:gd name="T6" fmla="*/ 0 w 150"/>
                      <a:gd name="T7" fmla="*/ 37 h 37"/>
                      <a:gd name="T8" fmla="*/ 0 w 150"/>
                      <a:gd name="T9" fmla="*/ 8 h 37"/>
                      <a:gd name="T10" fmla="*/ 150 w 150"/>
                      <a:gd name="T11" fmla="*/ 0 h 37"/>
                    </a:gdLst>
                    <a:ahLst/>
                    <a:cxnLst>
                      <a:cxn ang="0">
                        <a:pos x="T0" y="T1"/>
                      </a:cxn>
                      <a:cxn ang="0">
                        <a:pos x="T2" y="T3"/>
                      </a:cxn>
                      <a:cxn ang="0">
                        <a:pos x="T4" y="T5"/>
                      </a:cxn>
                      <a:cxn ang="0">
                        <a:pos x="T6" y="T7"/>
                      </a:cxn>
                      <a:cxn ang="0">
                        <a:pos x="T8" y="T9"/>
                      </a:cxn>
                      <a:cxn ang="0">
                        <a:pos x="T10" y="T11"/>
                      </a:cxn>
                    </a:cxnLst>
                    <a:rect l="0" t="0" r="r" b="b"/>
                    <a:pathLst>
                      <a:path w="150" h="37">
                        <a:moveTo>
                          <a:pt x="150" y="0"/>
                        </a:moveTo>
                        <a:lnTo>
                          <a:pt x="150" y="30"/>
                        </a:lnTo>
                        <a:lnTo>
                          <a:pt x="148" y="31"/>
                        </a:lnTo>
                        <a:lnTo>
                          <a:pt x="0" y="37"/>
                        </a:lnTo>
                        <a:lnTo>
                          <a:pt x="0" y="8"/>
                        </a:lnTo>
                        <a:lnTo>
                          <a:pt x="15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49" name="Freeform 136"/>
                  <p:cNvSpPr>
                    <a:spLocks/>
                  </p:cNvSpPr>
                  <p:nvPr/>
                </p:nvSpPr>
                <p:spPr bwMode="auto">
                  <a:xfrm>
                    <a:off x="11122027" y="5829302"/>
                    <a:ext cx="176213" cy="55563"/>
                  </a:xfrm>
                  <a:custGeom>
                    <a:avLst/>
                    <a:gdLst>
                      <a:gd name="T0" fmla="*/ 111 w 111"/>
                      <a:gd name="T1" fmla="*/ 5 h 35"/>
                      <a:gd name="T2" fmla="*/ 111 w 111"/>
                      <a:gd name="T3" fmla="*/ 35 h 35"/>
                      <a:gd name="T4" fmla="*/ 0 w 111"/>
                      <a:gd name="T5" fmla="*/ 29 h 35"/>
                      <a:gd name="T6" fmla="*/ 0 w 111"/>
                      <a:gd name="T7" fmla="*/ 0 h 35"/>
                      <a:gd name="T8" fmla="*/ 111 w 111"/>
                      <a:gd name="T9" fmla="*/ 5 h 35"/>
                    </a:gdLst>
                    <a:ahLst/>
                    <a:cxnLst>
                      <a:cxn ang="0">
                        <a:pos x="T0" y="T1"/>
                      </a:cxn>
                      <a:cxn ang="0">
                        <a:pos x="T2" y="T3"/>
                      </a:cxn>
                      <a:cxn ang="0">
                        <a:pos x="T4" y="T5"/>
                      </a:cxn>
                      <a:cxn ang="0">
                        <a:pos x="T6" y="T7"/>
                      </a:cxn>
                      <a:cxn ang="0">
                        <a:pos x="T8" y="T9"/>
                      </a:cxn>
                    </a:cxnLst>
                    <a:rect l="0" t="0" r="r" b="b"/>
                    <a:pathLst>
                      <a:path w="111" h="35">
                        <a:moveTo>
                          <a:pt x="111" y="5"/>
                        </a:moveTo>
                        <a:lnTo>
                          <a:pt x="111" y="35"/>
                        </a:lnTo>
                        <a:lnTo>
                          <a:pt x="0" y="29"/>
                        </a:lnTo>
                        <a:lnTo>
                          <a:pt x="0" y="0"/>
                        </a:lnTo>
                        <a:lnTo>
                          <a:pt x="111" y="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0" name="Freeform 137"/>
                  <p:cNvSpPr>
                    <a:spLocks/>
                  </p:cNvSpPr>
                  <p:nvPr/>
                </p:nvSpPr>
                <p:spPr bwMode="auto">
                  <a:xfrm>
                    <a:off x="11002964" y="5692777"/>
                    <a:ext cx="306388" cy="50800"/>
                  </a:xfrm>
                  <a:custGeom>
                    <a:avLst/>
                    <a:gdLst>
                      <a:gd name="T0" fmla="*/ 193 w 193"/>
                      <a:gd name="T1" fmla="*/ 1 h 32"/>
                      <a:gd name="T2" fmla="*/ 193 w 193"/>
                      <a:gd name="T3" fmla="*/ 32 h 32"/>
                      <a:gd name="T4" fmla="*/ 0 w 193"/>
                      <a:gd name="T5" fmla="*/ 29 h 32"/>
                      <a:gd name="T6" fmla="*/ 0 w 193"/>
                      <a:gd name="T7" fmla="*/ 0 h 32"/>
                      <a:gd name="T8" fmla="*/ 193 w 193"/>
                      <a:gd name="T9" fmla="*/ 1 h 32"/>
                    </a:gdLst>
                    <a:ahLst/>
                    <a:cxnLst>
                      <a:cxn ang="0">
                        <a:pos x="T0" y="T1"/>
                      </a:cxn>
                      <a:cxn ang="0">
                        <a:pos x="T2" y="T3"/>
                      </a:cxn>
                      <a:cxn ang="0">
                        <a:pos x="T4" y="T5"/>
                      </a:cxn>
                      <a:cxn ang="0">
                        <a:pos x="T6" y="T7"/>
                      </a:cxn>
                      <a:cxn ang="0">
                        <a:pos x="T8" y="T9"/>
                      </a:cxn>
                    </a:cxnLst>
                    <a:rect l="0" t="0" r="r" b="b"/>
                    <a:pathLst>
                      <a:path w="193" h="32">
                        <a:moveTo>
                          <a:pt x="193" y="1"/>
                        </a:moveTo>
                        <a:lnTo>
                          <a:pt x="193" y="32"/>
                        </a:lnTo>
                        <a:lnTo>
                          <a:pt x="0" y="29"/>
                        </a:lnTo>
                        <a:lnTo>
                          <a:pt x="0" y="0"/>
                        </a:lnTo>
                        <a:lnTo>
                          <a:pt x="193"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1" name="Freeform 138"/>
                  <p:cNvSpPr>
                    <a:spLocks/>
                  </p:cNvSpPr>
                  <p:nvPr/>
                </p:nvSpPr>
                <p:spPr bwMode="auto">
                  <a:xfrm>
                    <a:off x="11309352" y="5694365"/>
                    <a:ext cx="200025" cy="52388"/>
                  </a:xfrm>
                  <a:custGeom>
                    <a:avLst/>
                    <a:gdLst>
                      <a:gd name="T0" fmla="*/ 126 w 126"/>
                      <a:gd name="T1" fmla="*/ 0 h 33"/>
                      <a:gd name="T2" fmla="*/ 126 w 126"/>
                      <a:gd name="T3" fmla="*/ 33 h 33"/>
                      <a:gd name="T4" fmla="*/ 0 w 126"/>
                      <a:gd name="T5" fmla="*/ 31 h 33"/>
                      <a:gd name="T6" fmla="*/ 0 w 126"/>
                      <a:gd name="T7" fmla="*/ 0 h 33"/>
                      <a:gd name="T8" fmla="*/ 126 w 126"/>
                      <a:gd name="T9" fmla="*/ 0 h 33"/>
                    </a:gdLst>
                    <a:ahLst/>
                    <a:cxnLst>
                      <a:cxn ang="0">
                        <a:pos x="T0" y="T1"/>
                      </a:cxn>
                      <a:cxn ang="0">
                        <a:pos x="T2" y="T3"/>
                      </a:cxn>
                      <a:cxn ang="0">
                        <a:pos x="T4" y="T5"/>
                      </a:cxn>
                      <a:cxn ang="0">
                        <a:pos x="T6" y="T7"/>
                      </a:cxn>
                      <a:cxn ang="0">
                        <a:pos x="T8" y="T9"/>
                      </a:cxn>
                    </a:cxnLst>
                    <a:rect l="0" t="0" r="r" b="b"/>
                    <a:pathLst>
                      <a:path w="126" h="33">
                        <a:moveTo>
                          <a:pt x="126" y="0"/>
                        </a:moveTo>
                        <a:lnTo>
                          <a:pt x="126" y="33"/>
                        </a:lnTo>
                        <a:lnTo>
                          <a:pt x="0" y="31"/>
                        </a:lnTo>
                        <a:lnTo>
                          <a:pt x="0" y="0"/>
                        </a:lnTo>
                        <a:lnTo>
                          <a:pt x="1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2" name="Freeform 139"/>
                  <p:cNvSpPr>
                    <a:spLocks/>
                  </p:cNvSpPr>
                  <p:nvPr/>
                </p:nvSpPr>
                <p:spPr bwMode="auto">
                  <a:xfrm>
                    <a:off x="11002964" y="5540377"/>
                    <a:ext cx="630238" cy="66675"/>
                  </a:xfrm>
                  <a:custGeom>
                    <a:avLst/>
                    <a:gdLst>
                      <a:gd name="T0" fmla="*/ 397 w 397"/>
                      <a:gd name="T1" fmla="*/ 0 h 42"/>
                      <a:gd name="T2" fmla="*/ 397 w 397"/>
                      <a:gd name="T3" fmla="*/ 33 h 42"/>
                      <a:gd name="T4" fmla="*/ 0 w 397"/>
                      <a:gd name="T5" fmla="*/ 42 h 42"/>
                      <a:gd name="T6" fmla="*/ 0 w 397"/>
                      <a:gd name="T7" fmla="*/ 13 h 42"/>
                      <a:gd name="T8" fmla="*/ 397 w 397"/>
                      <a:gd name="T9" fmla="*/ 0 h 42"/>
                    </a:gdLst>
                    <a:ahLst/>
                    <a:cxnLst>
                      <a:cxn ang="0">
                        <a:pos x="T0" y="T1"/>
                      </a:cxn>
                      <a:cxn ang="0">
                        <a:pos x="T2" y="T3"/>
                      </a:cxn>
                      <a:cxn ang="0">
                        <a:pos x="T4" y="T5"/>
                      </a:cxn>
                      <a:cxn ang="0">
                        <a:pos x="T6" y="T7"/>
                      </a:cxn>
                      <a:cxn ang="0">
                        <a:pos x="T8" y="T9"/>
                      </a:cxn>
                    </a:cxnLst>
                    <a:rect l="0" t="0" r="r" b="b"/>
                    <a:pathLst>
                      <a:path w="397" h="42">
                        <a:moveTo>
                          <a:pt x="397" y="0"/>
                        </a:moveTo>
                        <a:lnTo>
                          <a:pt x="397" y="33"/>
                        </a:lnTo>
                        <a:lnTo>
                          <a:pt x="0" y="42"/>
                        </a:lnTo>
                        <a:lnTo>
                          <a:pt x="0" y="13"/>
                        </a:lnTo>
                        <a:lnTo>
                          <a:pt x="39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3" name="Freeform 140"/>
                  <p:cNvSpPr>
                    <a:spLocks/>
                  </p:cNvSpPr>
                  <p:nvPr/>
                </p:nvSpPr>
                <p:spPr bwMode="auto">
                  <a:xfrm>
                    <a:off x="11075989" y="5761040"/>
                    <a:ext cx="177800" cy="50800"/>
                  </a:xfrm>
                  <a:custGeom>
                    <a:avLst/>
                    <a:gdLst>
                      <a:gd name="T0" fmla="*/ 112 w 112"/>
                      <a:gd name="T1" fmla="*/ 2 h 32"/>
                      <a:gd name="T2" fmla="*/ 112 w 112"/>
                      <a:gd name="T3" fmla="*/ 32 h 32"/>
                      <a:gd name="T4" fmla="*/ 0 w 112"/>
                      <a:gd name="T5" fmla="*/ 28 h 32"/>
                      <a:gd name="T6" fmla="*/ 0 w 112"/>
                      <a:gd name="T7" fmla="*/ 0 h 32"/>
                      <a:gd name="T8" fmla="*/ 112 w 112"/>
                      <a:gd name="T9" fmla="*/ 2 h 32"/>
                    </a:gdLst>
                    <a:ahLst/>
                    <a:cxnLst>
                      <a:cxn ang="0">
                        <a:pos x="T0" y="T1"/>
                      </a:cxn>
                      <a:cxn ang="0">
                        <a:pos x="T2" y="T3"/>
                      </a:cxn>
                      <a:cxn ang="0">
                        <a:pos x="T4" y="T5"/>
                      </a:cxn>
                      <a:cxn ang="0">
                        <a:pos x="T6" y="T7"/>
                      </a:cxn>
                      <a:cxn ang="0">
                        <a:pos x="T8" y="T9"/>
                      </a:cxn>
                    </a:cxnLst>
                    <a:rect l="0" t="0" r="r" b="b"/>
                    <a:pathLst>
                      <a:path w="112" h="32">
                        <a:moveTo>
                          <a:pt x="112" y="2"/>
                        </a:moveTo>
                        <a:lnTo>
                          <a:pt x="112" y="32"/>
                        </a:lnTo>
                        <a:lnTo>
                          <a:pt x="0" y="28"/>
                        </a:lnTo>
                        <a:lnTo>
                          <a:pt x="0" y="0"/>
                        </a:lnTo>
                        <a:lnTo>
                          <a:pt x="112"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4" name="Freeform 141"/>
                  <p:cNvSpPr>
                    <a:spLocks/>
                  </p:cNvSpPr>
                  <p:nvPr/>
                </p:nvSpPr>
                <p:spPr bwMode="auto">
                  <a:xfrm>
                    <a:off x="11237914" y="5476877"/>
                    <a:ext cx="131763" cy="55563"/>
                  </a:xfrm>
                  <a:custGeom>
                    <a:avLst/>
                    <a:gdLst>
                      <a:gd name="T0" fmla="*/ 83 w 83"/>
                      <a:gd name="T1" fmla="*/ 0 h 35"/>
                      <a:gd name="T2" fmla="*/ 83 w 83"/>
                      <a:gd name="T3" fmla="*/ 31 h 35"/>
                      <a:gd name="T4" fmla="*/ 0 w 83"/>
                      <a:gd name="T5" fmla="*/ 35 h 35"/>
                      <a:gd name="T6" fmla="*/ 2 w 83"/>
                      <a:gd name="T7" fmla="*/ 34 h 35"/>
                      <a:gd name="T8" fmla="*/ 2 w 83"/>
                      <a:gd name="T9" fmla="*/ 4 h 35"/>
                      <a:gd name="T10" fmla="*/ 83 w 83"/>
                      <a:gd name="T11" fmla="*/ 0 h 35"/>
                    </a:gdLst>
                    <a:ahLst/>
                    <a:cxnLst>
                      <a:cxn ang="0">
                        <a:pos x="T0" y="T1"/>
                      </a:cxn>
                      <a:cxn ang="0">
                        <a:pos x="T2" y="T3"/>
                      </a:cxn>
                      <a:cxn ang="0">
                        <a:pos x="T4" y="T5"/>
                      </a:cxn>
                      <a:cxn ang="0">
                        <a:pos x="T6" y="T7"/>
                      </a:cxn>
                      <a:cxn ang="0">
                        <a:pos x="T8" y="T9"/>
                      </a:cxn>
                      <a:cxn ang="0">
                        <a:pos x="T10" y="T11"/>
                      </a:cxn>
                    </a:cxnLst>
                    <a:rect l="0" t="0" r="r" b="b"/>
                    <a:pathLst>
                      <a:path w="83" h="35">
                        <a:moveTo>
                          <a:pt x="83" y="0"/>
                        </a:moveTo>
                        <a:lnTo>
                          <a:pt x="83" y="31"/>
                        </a:lnTo>
                        <a:lnTo>
                          <a:pt x="0" y="35"/>
                        </a:lnTo>
                        <a:lnTo>
                          <a:pt x="2" y="34"/>
                        </a:lnTo>
                        <a:lnTo>
                          <a:pt x="2" y="4"/>
                        </a:lnTo>
                        <a:lnTo>
                          <a:pt x="83"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5" name="Freeform 142"/>
                  <p:cNvSpPr>
                    <a:spLocks/>
                  </p:cNvSpPr>
                  <p:nvPr/>
                </p:nvSpPr>
                <p:spPr bwMode="auto">
                  <a:xfrm>
                    <a:off x="10058402" y="5611815"/>
                    <a:ext cx="741363" cy="225425"/>
                  </a:xfrm>
                  <a:custGeom>
                    <a:avLst/>
                    <a:gdLst>
                      <a:gd name="T0" fmla="*/ 2 w 467"/>
                      <a:gd name="T1" fmla="*/ 142 h 142"/>
                      <a:gd name="T2" fmla="*/ 0 w 467"/>
                      <a:gd name="T3" fmla="*/ 134 h 142"/>
                      <a:gd name="T4" fmla="*/ 100 w 467"/>
                      <a:gd name="T5" fmla="*/ 110 h 142"/>
                      <a:gd name="T6" fmla="*/ 182 w 467"/>
                      <a:gd name="T7" fmla="*/ 58 h 142"/>
                      <a:gd name="T8" fmla="*/ 283 w 467"/>
                      <a:gd name="T9" fmla="*/ 55 h 142"/>
                      <a:gd name="T10" fmla="*/ 365 w 467"/>
                      <a:gd name="T11" fmla="*/ 4 h 142"/>
                      <a:gd name="T12" fmla="*/ 467 w 467"/>
                      <a:gd name="T13" fmla="*/ 0 h 142"/>
                      <a:gd name="T14" fmla="*/ 467 w 467"/>
                      <a:gd name="T15" fmla="*/ 9 h 142"/>
                      <a:gd name="T16" fmla="*/ 367 w 467"/>
                      <a:gd name="T17" fmla="*/ 12 h 142"/>
                      <a:gd name="T18" fmla="*/ 286 w 467"/>
                      <a:gd name="T19" fmla="*/ 63 h 142"/>
                      <a:gd name="T20" fmla="*/ 185 w 467"/>
                      <a:gd name="T21" fmla="*/ 67 h 142"/>
                      <a:gd name="T22" fmla="*/ 104 w 467"/>
                      <a:gd name="T23" fmla="*/ 117 h 142"/>
                      <a:gd name="T24" fmla="*/ 2 w 467"/>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7" h="142">
                        <a:moveTo>
                          <a:pt x="2" y="142"/>
                        </a:moveTo>
                        <a:lnTo>
                          <a:pt x="0" y="134"/>
                        </a:lnTo>
                        <a:lnTo>
                          <a:pt x="100" y="110"/>
                        </a:lnTo>
                        <a:lnTo>
                          <a:pt x="182" y="58"/>
                        </a:lnTo>
                        <a:lnTo>
                          <a:pt x="283" y="55"/>
                        </a:lnTo>
                        <a:lnTo>
                          <a:pt x="365" y="4"/>
                        </a:lnTo>
                        <a:lnTo>
                          <a:pt x="467" y="0"/>
                        </a:lnTo>
                        <a:lnTo>
                          <a:pt x="467" y="9"/>
                        </a:lnTo>
                        <a:lnTo>
                          <a:pt x="367" y="12"/>
                        </a:lnTo>
                        <a:lnTo>
                          <a:pt x="286" y="63"/>
                        </a:lnTo>
                        <a:lnTo>
                          <a:pt x="185" y="67"/>
                        </a:lnTo>
                        <a:lnTo>
                          <a:pt x="104" y="117"/>
                        </a:lnTo>
                        <a:lnTo>
                          <a:pt x="2"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6" name="Freeform 143"/>
                  <p:cNvSpPr>
                    <a:spLocks/>
                  </p:cNvSpPr>
                  <p:nvPr/>
                </p:nvSpPr>
                <p:spPr bwMode="auto">
                  <a:xfrm>
                    <a:off x="10052052" y="5527677"/>
                    <a:ext cx="554038" cy="311150"/>
                  </a:xfrm>
                  <a:custGeom>
                    <a:avLst/>
                    <a:gdLst>
                      <a:gd name="T0" fmla="*/ 4 w 349"/>
                      <a:gd name="T1" fmla="*/ 196 h 196"/>
                      <a:gd name="T2" fmla="*/ 0 w 349"/>
                      <a:gd name="T3" fmla="*/ 189 h 196"/>
                      <a:gd name="T4" fmla="*/ 82 w 349"/>
                      <a:gd name="T5" fmla="*/ 151 h 196"/>
                      <a:gd name="T6" fmla="*/ 132 w 349"/>
                      <a:gd name="T7" fmla="*/ 92 h 196"/>
                      <a:gd name="T8" fmla="*/ 214 w 349"/>
                      <a:gd name="T9" fmla="*/ 76 h 196"/>
                      <a:gd name="T10" fmla="*/ 264 w 349"/>
                      <a:gd name="T11" fmla="*/ 17 h 196"/>
                      <a:gd name="T12" fmla="*/ 348 w 349"/>
                      <a:gd name="T13" fmla="*/ 0 h 196"/>
                      <a:gd name="T14" fmla="*/ 349 w 349"/>
                      <a:gd name="T15" fmla="*/ 8 h 196"/>
                      <a:gd name="T16" fmla="*/ 268 w 349"/>
                      <a:gd name="T17" fmla="*/ 25 h 196"/>
                      <a:gd name="T18" fmla="*/ 218 w 349"/>
                      <a:gd name="T19" fmla="*/ 83 h 196"/>
                      <a:gd name="T20" fmla="*/ 136 w 349"/>
                      <a:gd name="T21" fmla="*/ 100 h 196"/>
                      <a:gd name="T22" fmla="*/ 87 w 349"/>
                      <a:gd name="T23" fmla="*/ 158 h 196"/>
                      <a:gd name="T24" fmla="*/ 4 w 349"/>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9" h="196">
                        <a:moveTo>
                          <a:pt x="4" y="196"/>
                        </a:moveTo>
                        <a:lnTo>
                          <a:pt x="0" y="189"/>
                        </a:lnTo>
                        <a:lnTo>
                          <a:pt x="82" y="151"/>
                        </a:lnTo>
                        <a:lnTo>
                          <a:pt x="132" y="92"/>
                        </a:lnTo>
                        <a:lnTo>
                          <a:pt x="214" y="76"/>
                        </a:lnTo>
                        <a:lnTo>
                          <a:pt x="264" y="17"/>
                        </a:lnTo>
                        <a:lnTo>
                          <a:pt x="348" y="0"/>
                        </a:lnTo>
                        <a:lnTo>
                          <a:pt x="349" y="8"/>
                        </a:lnTo>
                        <a:lnTo>
                          <a:pt x="268" y="25"/>
                        </a:lnTo>
                        <a:lnTo>
                          <a:pt x="218" y="83"/>
                        </a:lnTo>
                        <a:lnTo>
                          <a:pt x="136" y="100"/>
                        </a:lnTo>
                        <a:lnTo>
                          <a:pt x="87" y="158"/>
                        </a:lnTo>
                        <a:lnTo>
                          <a:pt x="4" y="19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7" name="Freeform 144"/>
                  <p:cNvSpPr>
                    <a:spLocks/>
                  </p:cNvSpPr>
                  <p:nvPr/>
                </p:nvSpPr>
                <p:spPr bwMode="auto">
                  <a:xfrm>
                    <a:off x="10061577" y="5689602"/>
                    <a:ext cx="592138" cy="147638"/>
                  </a:xfrm>
                  <a:custGeom>
                    <a:avLst/>
                    <a:gdLst>
                      <a:gd name="T0" fmla="*/ 1 w 373"/>
                      <a:gd name="T1" fmla="*/ 93 h 93"/>
                      <a:gd name="T2" fmla="*/ 0 w 373"/>
                      <a:gd name="T3" fmla="*/ 85 h 93"/>
                      <a:gd name="T4" fmla="*/ 79 w 373"/>
                      <a:gd name="T5" fmla="*/ 72 h 93"/>
                      <a:gd name="T6" fmla="*/ 145 w 373"/>
                      <a:gd name="T7" fmla="*/ 32 h 93"/>
                      <a:gd name="T8" fmla="*/ 226 w 373"/>
                      <a:gd name="T9" fmla="*/ 40 h 93"/>
                      <a:gd name="T10" fmla="*/ 292 w 373"/>
                      <a:gd name="T11" fmla="*/ 0 h 93"/>
                      <a:gd name="T12" fmla="*/ 373 w 373"/>
                      <a:gd name="T13" fmla="*/ 8 h 93"/>
                      <a:gd name="T14" fmla="*/ 372 w 373"/>
                      <a:gd name="T15" fmla="*/ 16 h 93"/>
                      <a:gd name="T16" fmla="*/ 294 w 373"/>
                      <a:gd name="T17" fmla="*/ 9 h 93"/>
                      <a:gd name="T18" fmla="*/ 228 w 373"/>
                      <a:gd name="T19" fmla="*/ 48 h 93"/>
                      <a:gd name="T20" fmla="*/ 147 w 373"/>
                      <a:gd name="T21" fmla="*/ 41 h 93"/>
                      <a:gd name="T22" fmla="*/ 82 w 373"/>
                      <a:gd name="T23" fmla="*/ 80 h 93"/>
                      <a:gd name="T24" fmla="*/ 1 w 373"/>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93">
                        <a:moveTo>
                          <a:pt x="1" y="93"/>
                        </a:moveTo>
                        <a:lnTo>
                          <a:pt x="0" y="85"/>
                        </a:lnTo>
                        <a:lnTo>
                          <a:pt x="79" y="72"/>
                        </a:lnTo>
                        <a:lnTo>
                          <a:pt x="145" y="32"/>
                        </a:lnTo>
                        <a:lnTo>
                          <a:pt x="226" y="40"/>
                        </a:lnTo>
                        <a:lnTo>
                          <a:pt x="292" y="0"/>
                        </a:lnTo>
                        <a:lnTo>
                          <a:pt x="373" y="8"/>
                        </a:lnTo>
                        <a:lnTo>
                          <a:pt x="372" y="16"/>
                        </a:lnTo>
                        <a:lnTo>
                          <a:pt x="294" y="9"/>
                        </a:lnTo>
                        <a:lnTo>
                          <a:pt x="228" y="48"/>
                        </a:lnTo>
                        <a:lnTo>
                          <a:pt x="147" y="41"/>
                        </a:lnTo>
                        <a:lnTo>
                          <a:pt x="82" y="80"/>
                        </a:lnTo>
                        <a:lnTo>
                          <a:pt x="1" y="9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8" name="Rectangle 145"/>
                  <p:cNvSpPr>
                    <a:spLocks noChangeArrowheads="1"/>
                  </p:cNvSpPr>
                  <p:nvPr/>
                </p:nvSpPr>
                <p:spPr bwMode="auto">
                  <a:xfrm>
                    <a:off x="10055227" y="5497514"/>
                    <a:ext cx="49213" cy="15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59" name="Rectangle 146"/>
                  <p:cNvSpPr>
                    <a:spLocks noChangeArrowheads="1"/>
                  </p:cNvSpPr>
                  <p:nvPr/>
                </p:nvSpPr>
                <p:spPr bwMode="auto">
                  <a:xfrm>
                    <a:off x="10055227" y="5559427"/>
                    <a:ext cx="492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0" name="Rectangle 147"/>
                  <p:cNvSpPr>
                    <a:spLocks noChangeArrowheads="1"/>
                  </p:cNvSpPr>
                  <p:nvPr/>
                </p:nvSpPr>
                <p:spPr bwMode="auto">
                  <a:xfrm>
                    <a:off x="10055227" y="5619752"/>
                    <a:ext cx="49213" cy="15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1" name="Rectangle 148"/>
                  <p:cNvSpPr>
                    <a:spLocks noChangeArrowheads="1"/>
                  </p:cNvSpPr>
                  <p:nvPr/>
                </p:nvSpPr>
                <p:spPr bwMode="auto">
                  <a:xfrm>
                    <a:off x="10055227" y="5681665"/>
                    <a:ext cx="492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2" name="Rectangle 149"/>
                  <p:cNvSpPr>
                    <a:spLocks noChangeArrowheads="1"/>
                  </p:cNvSpPr>
                  <p:nvPr/>
                </p:nvSpPr>
                <p:spPr bwMode="auto">
                  <a:xfrm>
                    <a:off x="10055227" y="5743577"/>
                    <a:ext cx="49213"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3" name="Rectangle 150"/>
                  <p:cNvSpPr>
                    <a:spLocks noChangeArrowheads="1"/>
                  </p:cNvSpPr>
                  <p:nvPr/>
                </p:nvSpPr>
                <p:spPr bwMode="auto">
                  <a:xfrm>
                    <a:off x="10055227" y="5856290"/>
                    <a:ext cx="744538"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4" name="Freeform 151"/>
                  <p:cNvSpPr>
                    <a:spLocks/>
                  </p:cNvSpPr>
                  <p:nvPr/>
                </p:nvSpPr>
                <p:spPr bwMode="auto">
                  <a:xfrm>
                    <a:off x="9155114" y="6218240"/>
                    <a:ext cx="239713" cy="98425"/>
                  </a:xfrm>
                  <a:custGeom>
                    <a:avLst/>
                    <a:gdLst>
                      <a:gd name="T0" fmla="*/ 150 w 151"/>
                      <a:gd name="T1" fmla="*/ 62 h 62"/>
                      <a:gd name="T2" fmla="*/ 151 w 151"/>
                      <a:gd name="T3" fmla="*/ 47 h 62"/>
                      <a:gd name="T4" fmla="*/ 1 w 151"/>
                      <a:gd name="T5" fmla="*/ 0 h 62"/>
                      <a:gd name="T6" fmla="*/ 0 w 151"/>
                      <a:gd name="T7" fmla="*/ 23 h 62"/>
                      <a:gd name="T8" fmla="*/ 150 w 151"/>
                      <a:gd name="T9" fmla="*/ 62 h 62"/>
                    </a:gdLst>
                    <a:ahLst/>
                    <a:cxnLst>
                      <a:cxn ang="0">
                        <a:pos x="T0" y="T1"/>
                      </a:cxn>
                      <a:cxn ang="0">
                        <a:pos x="T2" y="T3"/>
                      </a:cxn>
                      <a:cxn ang="0">
                        <a:pos x="T4" y="T5"/>
                      </a:cxn>
                      <a:cxn ang="0">
                        <a:pos x="T6" y="T7"/>
                      </a:cxn>
                      <a:cxn ang="0">
                        <a:pos x="T8" y="T9"/>
                      </a:cxn>
                    </a:cxnLst>
                    <a:rect l="0" t="0" r="r" b="b"/>
                    <a:pathLst>
                      <a:path w="151" h="62">
                        <a:moveTo>
                          <a:pt x="150" y="62"/>
                        </a:moveTo>
                        <a:lnTo>
                          <a:pt x="151" y="47"/>
                        </a:lnTo>
                        <a:lnTo>
                          <a:pt x="1" y="0"/>
                        </a:lnTo>
                        <a:lnTo>
                          <a:pt x="0" y="23"/>
                        </a:lnTo>
                        <a:lnTo>
                          <a:pt x="150" y="6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5" name="Freeform 152"/>
                  <p:cNvSpPr>
                    <a:spLocks/>
                  </p:cNvSpPr>
                  <p:nvPr/>
                </p:nvSpPr>
                <p:spPr bwMode="auto">
                  <a:xfrm>
                    <a:off x="9156702" y="6137277"/>
                    <a:ext cx="871538" cy="179388"/>
                  </a:xfrm>
                  <a:custGeom>
                    <a:avLst/>
                    <a:gdLst>
                      <a:gd name="T0" fmla="*/ 549 w 549"/>
                      <a:gd name="T1" fmla="*/ 38 h 113"/>
                      <a:gd name="T2" fmla="*/ 549 w 549"/>
                      <a:gd name="T3" fmla="*/ 38 h 113"/>
                      <a:gd name="T4" fmla="*/ 549 w 549"/>
                      <a:gd name="T5" fmla="*/ 38 h 113"/>
                      <a:gd name="T6" fmla="*/ 399 w 549"/>
                      <a:gd name="T7" fmla="*/ 0 h 113"/>
                      <a:gd name="T8" fmla="*/ 0 w 549"/>
                      <a:gd name="T9" fmla="*/ 51 h 113"/>
                      <a:gd name="T10" fmla="*/ 150 w 549"/>
                      <a:gd name="T11" fmla="*/ 98 h 113"/>
                      <a:gd name="T12" fmla="*/ 149 w 549"/>
                      <a:gd name="T13" fmla="*/ 113 h 113"/>
                      <a:gd name="T14" fmla="*/ 549 w 549"/>
                      <a:gd name="T15" fmla="*/ 48 h 113"/>
                      <a:gd name="T16" fmla="*/ 549 w 549"/>
                      <a:gd name="T1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13">
                        <a:moveTo>
                          <a:pt x="549" y="38"/>
                        </a:moveTo>
                        <a:lnTo>
                          <a:pt x="549" y="38"/>
                        </a:lnTo>
                        <a:lnTo>
                          <a:pt x="549" y="38"/>
                        </a:lnTo>
                        <a:lnTo>
                          <a:pt x="399" y="0"/>
                        </a:lnTo>
                        <a:lnTo>
                          <a:pt x="0" y="51"/>
                        </a:lnTo>
                        <a:lnTo>
                          <a:pt x="150" y="98"/>
                        </a:lnTo>
                        <a:lnTo>
                          <a:pt x="149" y="113"/>
                        </a:lnTo>
                        <a:lnTo>
                          <a:pt x="549" y="48"/>
                        </a:lnTo>
                        <a:lnTo>
                          <a:pt x="549" y="3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6" name="Freeform 153"/>
                  <p:cNvSpPr>
                    <a:spLocks/>
                  </p:cNvSpPr>
                  <p:nvPr/>
                </p:nvSpPr>
                <p:spPr bwMode="auto">
                  <a:xfrm>
                    <a:off x="11450639" y="6218240"/>
                    <a:ext cx="239713" cy="98425"/>
                  </a:xfrm>
                  <a:custGeom>
                    <a:avLst/>
                    <a:gdLst>
                      <a:gd name="T0" fmla="*/ 1 w 151"/>
                      <a:gd name="T1" fmla="*/ 62 h 62"/>
                      <a:gd name="T2" fmla="*/ 0 w 151"/>
                      <a:gd name="T3" fmla="*/ 47 h 62"/>
                      <a:gd name="T4" fmla="*/ 150 w 151"/>
                      <a:gd name="T5" fmla="*/ 0 h 62"/>
                      <a:gd name="T6" fmla="*/ 151 w 151"/>
                      <a:gd name="T7" fmla="*/ 23 h 62"/>
                      <a:gd name="T8" fmla="*/ 1 w 151"/>
                      <a:gd name="T9" fmla="*/ 62 h 62"/>
                    </a:gdLst>
                    <a:ahLst/>
                    <a:cxnLst>
                      <a:cxn ang="0">
                        <a:pos x="T0" y="T1"/>
                      </a:cxn>
                      <a:cxn ang="0">
                        <a:pos x="T2" y="T3"/>
                      </a:cxn>
                      <a:cxn ang="0">
                        <a:pos x="T4" y="T5"/>
                      </a:cxn>
                      <a:cxn ang="0">
                        <a:pos x="T6" y="T7"/>
                      </a:cxn>
                      <a:cxn ang="0">
                        <a:pos x="T8" y="T9"/>
                      </a:cxn>
                    </a:cxnLst>
                    <a:rect l="0" t="0" r="r" b="b"/>
                    <a:pathLst>
                      <a:path w="151" h="62">
                        <a:moveTo>
                          <a:pt x="1" y="62"/>
                        </a:moveTo>
                        <a:lnTo>
                          <a:pt x="0" y="47"/>
                        </a:lnTo>
                        <a:lnTo>
                          <a:pt x="150" y="0"/>
                        </a:lnTo>
                        <a:lnTo>
                          <a:pt x="151" y="23"/>
                        </a:lnTo>
                        <a:lnTo>
                          <a:pt x="1" y="6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7" name="Freeform 154"/>
                  <p:cNvSpPr>
                    <a:spLocks/>
                  </p:cNvSpPr>
                  <p:nvPr/>
                </p:nvSpPr>
                <p:spPr bwMode="auto">
                  <a:xfrm>
                    <a:off x="10814052" y="6137277"/>
                    <a:ext cx="874713" cy="179388"/>
                  </a:xfrm>
                  <a:custGeom>
                    <a:avLst/>
                    <a:gdLst>
                      <a:gd name="T0" fmla="*/ 0 w 551"/>
                      <a:gd name="T1" fmla="*/ 38 h 113"/>
                      <a:gd name="T2" fmla="*/ 0 w 551"/>
                      <a:gd name="T3" fmla="*/ 38 h 113"/>
                      <a:gd name="T4" fmla="*/ 1 w 551"/>
                      <a:gd name="T5" fmla="*/ 38 h 113"/>
                      <a:gd name="T6" fmla="*/ 151 w 551"/>
                      <a:gd name="T7" fmla="*/ 0 h 113"/>
                      <a:gd name="T8" fmla="*/ 551 w 551"/>
                      <a:gd name="T9" fmla="*/ 51 h 113"/>
                      <a:gd name="T10" fmla="*/ 401 w 551"/>
                      <a:gd name="T11" fmla="*/ 98 h 113"/>
                      <a:gd name="T12" fmla="*/ 402 w 551"/>
                      <a:gd name="T13" fmla="*/ 113 h 113"/>
                      <a:gd name="T14" fmla="*/ 1 w 551"/>
                      <a:gd name="T15" fmla="*/ 48 h 113"/>
                      <a:gd name="T16" fmla="*/ 0 w 551"/>
                      <a:gd name="T1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3">
                        <a:moveTo>
                          <a:pt x="0" y="38"/>
                        </a:moveTo>
                        <a:lnTo>
                          <a:pt x="0" y="38"/>
                        </a:lnTo>
                        <a:lnTo>
                          <a:pt x="1" y="38"/>
                        </a:lnTo>
                        <a:lnTo>
                          <a:pt x="151" y="0"/>
                        </a:lnTo>
                        <a:lnTo>
                          <a:pt x="551" y="51"/>
                        </a:lnTo>
                        <a:lnTo>
                          <a:pt x="401" y="98"/>
                        </a:lnTo>
                        <a:lnTo>
                          <a:pt x="402" y="113"/>
                        </a:lnTo>
                        <a:lnTo>
                          <a:pt x="1" y="48"/>
                        </a:lnTo>
                        <a:lnTo>
                          <a:pt x="0" y="3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8" name="Freeform 155"/>
                  <p:cNvSpPr>
                    <a:spLocks/>
                  </p:cNvSpPr>
                  <p:nvPr/>
                </p:nvSpPr>
                <p:spPr bwMode="auto">
                  <a:xfrm>
                    <a:off x="10026652" y="6107115"/>
                    <a:ext cx="68263" cy="100013"/>
                  </a:xfrm>
                  <a:custGeom>
                    <a:avLst/>
                    <a:gdLst>
                      <a:gd name="T0" fmla="*/ 42 w 43"/>
                      <a:gd name="T1" fmla="*/ 63 h 63"/>
                      <a:gd name="T2" fmla="*/ 43 w 43"/>
                      <a:gd name="T3" fmla="*/ 48 h 63"/>
                      <a:gd name="T4" fmla="*/ 1 w 43"/>
                      <a:gd name="T5" fmla="*/ 0 h 63"/>
                      <a:gd name="T6" fmla="*/ 0 w 43"/>
                      <a:gd name="T7" fmla="*/ 23 h 63"/>
                      <a:gd name="T8" fmla="*/ 42 w 43"/>
                      <a:gd name="T9" fmla="*/ 63 h 63"/>
                    </a:gdLst>
                    <a:ahLst/>
                    <a:cxnLst>
                      <a:cxn ang="0">
                        <a:pos x="T0" y="T1"/>
                      </a:cxn>
                      <a:cxn ang="0">
                        <a:pos x="T2" y="T3"/>
                      </a:cxn>
                      <a:cxn ang="0">
                        <a:pos x="T4" y="T5"/>
                      </a:cxn>
                      <a:cxn ang="0">
                        <a:pos x="T6" y="T7"/>
                      </a:cxn>
                      <a:cxn ang="0">
                        <a:pos x="T8" y="T9"/>
                      </a:cxn>
                    </a:cxnLst>
                    <a:rect l="0" t="0" r="r" b="b"/>
                    <a:pathLst>
                      <a:path w="43" h="63">
                        <a:moveTo>
                          <a:pt x="42" y="63"/>
                        </a:moveTo>
                        <a:lnTo>
                          <a:pt x="43" y="48"/>
                        </a:lnTo>
                        <a:lnTo>
                          <a:pt x="1" y="0"/>
                        </a:lnTo>
                        <a:lnTo>
                          <a:pt x="0" y="23"/>
                        </a:lnTo>
                        <a:lnTo>
                          <a:pt x="42" y="6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69" name="Freeform 156"/>
                  <p:cNvSpPr>
                    <a:spLocks/>
                  </p:cNvSpPr>
                  <p:nvPr/>
                </p:nvSpPr>
                <p:spPr bwMode="auto">
                  <a:xfrm>
                    <a:off x="10747377" y="6107115"/>
                    <a:ext cx="69850" cy="100013"/>
                  </a:xfrm>
                  <a:custGeom>
                    <a:avLst/>
                    <a:gdLst>
                      <a:gd name="T0" fmla="*/ 2 w 44"/>
                      <a:gd name="T1" fmla="*/ 63 h 63"/>
                      <a:gd name="T2" fmla="*/ 0 w 44"/>
                      <a:gd name="T3" fmla="*/ 48 h 63"/>
                      <a:gd name="T4" fmla="*/ 44 w 44"/>
                      <a:gd name="T5" fmla="*/ 0 h 63"/>
                      <a:gd name="T6" fmla="*/ 44 w 44"/>
                      <a:gd name="T7" fmla="*/ 23 h 63"/>
                      <a:gd name="T8" fmla="*/ 2 w 44"/>
                      <a:gd name="T9" fmla="*/ 63 h 63"/>
                    </a:gdLst>
                    <a:ahLst/>
                    <a:cxnLst>
                      <a:cxn ang="0">
                        <a:pos x="T0" y="T1"/>
                      </a:cxn>
                      <a:cxn ang="0">
                        <a:pos x="T2" y="T3"/>
                      </a:cxn>
                      <a:cxn ang="0">
                        <a:pos x="T4" y="T5"/>
                      </a:cxn>
                      <a:cxn ang="0">
                        <a:pos x="T6" y="T7"/>
                      </a:cxn>
                      <a:cxn ang="0">
                        <a:pos x="T8" y="T9"/>
                      </a:cxn>
                    </a:cxnLst>
                    <a:rect l="0" t="0" r="r" b="b"/>
                    <a:pathLst>
                      <a:path w="44" h="63">
                        <a:moveTo>
                          <a:pt x="2" y="63"/>
                        </a:moveTo>
                        <a:lnTo>
                          <a:pt x="0" y="48"/>
                        </a:lnTo>
                        <a:lnTo>
                          <a:pt x="44" y="0"/>
                        </a:lnTo>
                        <a:lnTo>
                          <a:pt x="44" y="23"/>
                        </a:lnTo>
                        <a:lnTo>
                          <a:pt x="2" y="6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70" name="Freeform 157"/>
                  <p:cNvSpPr>
                    <a:spLocks/>
                  </p:cNvSpPr>
                  <p:nvPr/>
                </p:nvSpPr>
                <p:spPr bwMode="auto">
                  <a:xfrm>
                    <a:off x="10028239" y="6107115"/>
                    <a:ext cx="788988" cy="76200"/>
                  </a:xfrm>
                  <a:custGeom>
                    <a:avLst/>
                    <a:gdLst>
                      <a:gd name="T0" fmla="*/ 453 w 497"/>
                      <a:gd name="T1" fmla="*/ 48 h 48"/>
                      <a:gd name="T2" fmla="*/ 42 w 497"/>
                      <a:gd name="T3" fmla="*/ 48 h 48"/>
                      <a:gd name="T4" fmla="*/ 0 w 497"/>
                      <a:gd name="T5" fmla="*/ 0 h 48"/>
                      <a:gd name="T6" fmla="*/ 497 w 497"/>
                      <a:gd name="T7" fmla="*/ 0 h 48"/>
                      <a:gd name="T8" fmla="*/ 453 w 497"/>
                      <a:gd name="T9" fmla="*/ 48 h 48"/>
                    </a:gdLst>
                    <a:ahLst/>
                    <a:cxnLst>
                      <a:cxn ang="0">
                        <a:pos x="T0" y="T1"/>
                      </a:cxn>
                      <a:cxn ang="0">
                        <a:pos x="T2" y="T3"/>
                      </a:cxn>
                      <a:cxn ang="0">
                        <a:pos x="T4" y="T5"/>
                      </a:cxn>
                      <a:cxn ang="0">
                        <a:pos x="T6" y="T7"/>
                      </a:cxn>
                      <a:cxn ang="0">
                        <a:pos x="T8" y="T9"/>
                      </a:cxn>
                    </a:cxnLst>
                    <a:rect l="0" t="0" r="r" b="b"/>
                    <a:pathLst>
                      <a:path w="497" h="48">
                        <a:moveTo>
                          <a:pt x="453" y="48"/>
                        </a:moveTo>
                        <a:lnTo>
                          <a:pt x="42" y="48"/>
                        </a:lnTo>
                        <a:lnTo>
                          <a:pt x="0" y="0"/>
                        </a:lnTo>
                        <a:lnTo>
                          <a:pt x="497" y="0"/>
                        </a:lnTo>
                        <a:lnTo>
                          <a:pt x="453" y="4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71" name="Freeform 158"/>
                  <p:cNvSpPr>
                    <a:spLocks/>
                  </p:cNvSpPr>
                  <p:nvPr/>
                </p:nvSpPr>
                <p:spPr bwMode="auto">
                  <a:xfrm>
                    <a:off x="10093327" y="6183315"/>
                    <a:ext cx="657225" cy="23813"/>
                  </a:xfrm>
                  <a:custGeom>
                    <a:avLst/>
                    <a:gdLst>
                      <a:gd name="T0" fmla="*/ 412 w 414"/>
                      <a:gd name="T1" fmla="*/ 0 h 15"/>
                      <a:gd name="T2" fmla="*/ 1 w 414"/>
                      <a:gd name="T3" fmla="*/ 0 h 15"/>
                      <a:gd name="T4" fmla="*/ 0 w 414"/>
                      <a:gd name="T5" fmla="*/ 15 h 15"/>
                      <a:gd name="T6" fmla="*/ 414 w 414"/>
                      <a:gd name="T7" fmla="*/ 15 h 15"/>
                      <a:gd name="T8" fmla="*/ 412 w 414"/>
                      <a:gd name="T9" fmla="*/ 0 h 15"/>
                    </a:gdLst>
                    <a:ahLst/>
                    <a:cxnLst>
                      <a:cxn ang="0">
                        <a:pos x="T0" y="T1"/>
                      </a:cxn>
                      <a:cxn ang="0">
                        <a:pos x="T2" y="T3"/>
                      </a:cxn>
                      <a:cxn ang="0">
                        <a:pos x="T4" y="T5"/>
                      </a:cxn>
                      <a:cxn ang="0">
                        <a:pos x="T6" y="T7"/>
                      </a:cxn>
                      <a:cxn ang="0">
                        <a:pos x="T8" y="T9"/>
                      </a:cxn>
                    </a:cxnLst>
                    <a:rect l="0" t="0" r="r" b="b"/>
                    <a:pathLst>
                      <a:path w="414" h="15">
                        <a:moveTo>
                          <a:pt x="412" y="0"/>
                        </a:moveTo>
                        <a:lnTo>
                          <a:pt x="1" y="0"/>
                        </a:lnTo>
                        <a:lnTo>
                          <a:pt x="0" y="15"/>
                        </a:lnTo>
                        <a:lnTo>
                          <a:pt x="414" y="15"/>
                        </a:lnTo>
                        <a:lnTo>
                          <a:pt x="41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72" name="Freeform 159"/>
                  <p:cNvSpPr>
                    <a:spLocks/>
                  </p:cNvSpPr>
                  <p:nvPr/>
                </p:nvSpPr>
                <p:spPr bwMode="auto">
                  <a:xfrm>
                    <a:off x="10356852" y="6238877"/>
                    <a:ext cx="146050" cy="63500"/>
                  </a:xfrm>
                  <a:custGeom>
                    <a:avLst/>
                    <a:gdLst>
                      <a:gd name="T0" fmla="*/ 115 w 145"/>
                      <a:gd name="T1" fmla="*/ 36 h 63"/>
                      <a:gd name="T2" fmla="*/ 72 w 145"/>
                      <a:gd name="T3" fmla="*/ 0 h 63"/>
                      <a:gd name="T4" fmla="*/ 29 w 145"/>
                      <a:gd name="T5" fmla="*/ 36 h 63"/>
                      <a:gd name="T6" fmla="*/ 0 w 145"/>
                      <a:gd name="T7" fmla="*/ 48 h 63"/>
                      <a:gd name="T8" fmla="*/ 32 w 145"/>
                      <a:gd name="T9" fmla="*/ 61 h 63"/>
                      <a:gd name="T10" fmla="*/ 73 w 145"/>
                      <a:gd name="T11" fmla="*/ 63 h 63"/>
                      <a:gd name="T12" fmla="*/ 113 w 145"/>
                      <a:gd name="T13" fmla="*/ 61 h 63"/>
                      <a:gd name="T14" fmla="*/ 145 w 145"/>
                      <a:gd name="T15" fmla="*/ 48 h 63"/>
                      <a:gd name="T16" fmla="*/ 115 w 145"/>
                      <a:gd name="T17"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63">
                        <a:moveTo>
                          <a:pt x="115" y="36"/>
                        </a:moveTo>
                        <a:cubicBezTo>
                          <a:pt x="111" y="15"/>
                          <a:pt x="94" y="0"/>
                          <a:pt x="72" y="0"/>
                        </a:cubicBezTo>
                        <a:cubicBezTo>
                          <a:pt x="51" y="0"/>
                          <a:pt x="33" y="16"/>
                          <a:pt x="29" y="36"/>
                        </a:cubicBezTo>
                        <a:cubicBezTo>
                          <a:pt x="12" y="39"/>
                          <a:pt x="0" y="43"/>
                          <a:pt x="0" y="48"/>
                        </a:cubicBezTo>
                        <a:cubicBezTo>
                          <a:pt x="0" y="53"/>
                          <a:pt x="13" y="58"/>
                          <a:pt x="32" y="61"/>
                        </a:cubicBezTo>
                        <a:cubicBezTo>
                          <a:pt x="43" y="62"/>
                          <a:pt x="57" y="63"/>
                          <a:pt x="73" y="63"/>
                        </a:cubicBezTo>
                        <a:cubicBezTo>
                          <a:pt x="87" y="63"/>
                          <a:pt x="101" y="62"/>
                          <a:pt x="113" y="61"/>
                        </a:cubicBezTo>
                        <a:cubicBezTo>
                          <a:pt x="132" y="58"/>
                          <a:pt x="145" y="53"/>
                          <a:pt x="145" y="48"/>
                        </a:cubicBezTo>
                        <a:cubicBezTo>
                          <a:pt x="145" y="43"/>
                          <a:pt x="133" y="39"/>
                          <a:pt x="115" y="3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73" name="Rectangle 161"/>
                  <p:cNvSpPr>
                    <a:spLocks noChangeArrowheads="1"/>
                  </p:cNvSpPr>
                  <p:nvPr/>
                </p:nvSpPr>
                <p:spPr bwMode="auto">
                  <a:xfrm>
                    <a:off x="9945689" y="4776789"/>
                    <a:ext cx="9652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474" name="Rectangle 185"/>
                  <p:cNvSpPr>
                    <a:spLocks noChangeArrowheads="1"/>
                  </p:cNvSpPr>
                  <p:nvPr/>
                </p:nvSpPr>
                <p:spPr bwMode="auto">
                  <a:xfrm>
                    <a:off x="9244193" y="4567680"/>
                    <a:ext cx="3215854" cy="390236"/>
                  </a:xfrm>
                  <a:prstGeom prst="rect">
                    <a:avLst/>
                  </a:prstGeom>
                  <a:extLst/>
                </p:spPr>
                <p:txBody>
                  <a:bodyPr wrap="square">
                    <a:spAutoFit/>
                  </a:bodyPr>
                  <a:lstStyle/>
                  <a:p>
                    <a:pPr defTabSz="896094" eaLnBrk="0" fontAlgn="base" hangingPunct="0">
                      <a:lnSpc>
                        <a:spcPct val="90000"/>
                      </a:lnSpc>
                      <a:spcBef>
                        <a:spcPct val="0"/>
                      </a:spcBef>
                      <a:spcAft>
                        <a:spcPct val="0"/>
                      </a:spcAft>
                    </a:pPr>
                    <a:r>
                      <a:rPr lang="en-US" sz="1176" b="1" dirty="0">
                        <a:solidFill>
                          <a:srgbClr val="505050"/>
                        </a:solidFill>
                        <a:latin typeface="Segoe UI Semibold" panose="020B0702040204020203" pitchFamily="34" charset="0"/>
                        <a:ea typeface="Segoe UI" pitchFamily="34" charset="0"/>
                        <a:cs typeface="Segoe UI Semibold" panose="020B0702040204020203" pitchFamily="34" charset="0"/>
                      </a:rPr>
                      <a:t>MICROSOFT ANALYTICS</a:t>
                    </a:r>
                  </a:p>
                </p:txBody>
              </p:sp>
            </p:grpSp>
            <p:pic>
              <p:nvPicPr>
                <p:cNvPr id="479" name="Picture 478"/>
                <p:cNvPicPr>
                  <a:picLocks noChangeAspect="1"/>
                </p:cNvPicPr>
                <p:nvPr/>
              </p:nvPicPr>
              <p:blipFill>
                <a:blip r:embed="rId3"/>
                <a:stretch>
                  <a:fillRect/>
                </a:stretch>
              </p:blipFill>
              <p:spPr>
                <a:xfrm>
                  <a:off x="7643588" y="4888725"/>
                  <a:ext cx="705052" cy="903255"/>
                </a:xfrm>
                <a:prstGeom prst="rect">
                  <a:avLst/>
                </a:prstGeom>
              </p:spPr>
            </p:pic>
            <p:sp>
              <p:nvSpPr>
                <p:cNvPr id="480" name="Rectangle 479"/>
                <p:cNvSpPr/>
                <p:nvPr/>
              </p:nvSpPr>
              <p:spPr>
                <a:xfrm>
                  <a:off x="8343078" y="4890664"/>
                  <a:ext cx="983404" cy="507831"/>
                </a:xfrm>
                <a:prstGeom prst="rect">
                  <a:avLst/>
                </a:prstGeom>
              </p:spPr>
              <p:txBody>
                <a:bodyPr wrap="square">
                  <a:spAutoFit/>
                </a:bodyPr>
                <a:lstStyle/>
                <a:p>
                  <a:pPr defTabSz="896094" eaLnBrk="0" fontAlgn="base" hangingPunct="0">
                    <a:lnSpc>
                      <a:spcPct val="90000"/>
                    </a:lnSpc>
                    <a:spcBef>
                      <a:spcPct val="0"/>
                    </a:spcBef>
                    <a:spcAft>
                      <a:spcPct val="0"/>
                    </a:spcAft>
                    <a:defRPr/>
                  </a:pPr>
                  <a:r>
                    <a:rPr lang="en-US" sz="980" b="1" dirty="0">
                      <a:solidFill>
                        <a:srgbClr val="505050"/>
                      </a:solidFill>
                      <a:latin typeface="Segoe UI Semibold" panose="020B0702040204020203" pitchFamily="34" charset="0"/>
                      <a:ea typeface="Segoe UI" pitchFamily="34" charset="0"/>
                      <a:cs typeface="Segoe UI Semibold" panose="020B0702040204020203" pitchFamily="34" charset="0"/>
                    </a:rPr>
                    <a:t>THIRD PARTY </a:t>
                  </a:r>
                  <a:br>
                    <a:rPr lang="en-US" sz="980" b="1"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980" b="1" dirty="0">
                      <a:solidFill>
                        <a:srgbClr val="505050"/>
                      </a:solidFill>
                      <a:latin typeface="Segoe UI Semibold" panose="020B0702040204020203" pitchFamily="34" charset="0"/>
                      <a:ea typeface="Segoe UI" pitchFamily="34" charset="0"/>
                      <a:cs typeface="Segoe UI Semibold" panose="020B0702040204020203" pitchFamily="34" charset="0"/>
                    </a:rPr>
                    <a:t>OR ON-PREM </a:t>
                  </a:r>
                  <a:br>
                    <a:rPr lang="en-US" sz="980" b="1"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980" b="1" dirty="0">
                      <a:solidFill>
                        <a:srgbClr val="505050"/>
                      </a:solidFill>
                      <a:latin typeface="Segoe UI Semibold" panose="020B0702040204020203" pitchFamily="34" charset="0"/>
                      <a:ea typeface="Segoe UI" pitchFamily="34" charset="0"/>
                      <a:cs typeface="Segoe UI Semibold" panose="020B0702040204020203" pitchFamily="34" charset="0"/>
                    </a:rPr>
                    <a:t>TOOLS</a:t>
                  </a:r>
                </a:p>
              </p:txBody>
            </p:sp>
            <p:sp>
              <p:nvSpPr>
                <p:cNvPr id="481" name="Freeform 480"/>
                <p:cNvSpPr/>
                <p:nvPr/>
              </p:nvSpPr>
              <p:spPr bwMode="auto">
                <a:xfrm flipV="1">
                  <a:off x="10436431" y="3026787"/>
                  <a:ext cx="444300" cy="1436855"/>
                </a:xfrm>
                <a:custGeom>
                  <a:avLst/>
                  <a:gdLst>
                    <a:gd name="connsiteX0" fmla="*/ 0 w 847493"/>
                    <a:gd name="connsiteY0" fmla="*/ 892098 h 892098"/>
                    <a:gd name="connsiteX1" fmla="*/ 847493 w 847493"/>
                    <a:gd name="connsiteY1" fmla="*/ 892098 h 892098"/>
                    <a:gd name="connsiteX2" fmla="*/ 847493 w 847493"/>
                    <a:gd name="connsiteY2" fmla="*/ 0 h 892098"/>
                  </a:gdLst>
                  <a:ahLst/>
                  <a:cxnLst>
                    <a:cxn ang="0">
                      <a:pos x="connsiteX0" y="connsiteY0"/>
                    </a:cxn>
                    <a:cxn ang="0">
                      <a:pos x="connsiteX1" y="connsiteY1"/>
                    </a:cxn>
                    <a:cxn ang="0">
                      <a:pos x="connsiteX2" y="connsiteY2"/>
                    </a:cxn>
                  </a:cxnLst>
                  <a:rect l="l" t="t" r="r" b="b"/>
                  <a:pathLst>
                    <a:path w="847493" h="892098">
                      <a:moveTo>
                        <a:pt x="0" y="892098"/>
                      </a:moveTo>
                      <a:lnTo>
                        <a:pt x="847493" y="892098"/>
                      </a:lnTo>
                      <a:lnTo>
                        <a:pt x="847493" y="0"/>
                      </a:lnTo>
                    </a:path>
                  </a:pathLst>
                </a:custGeom>
                <a:noFill/>
                <a:ln w="31750">
                  <a:solidFill>
                    <a:schemeClr val="bg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14"/>
                  <a:endParaRPr lang="en-US">
                    <a:solidFill>
                      <a:srgbClr val="FFFFFF"/>
                    </a:solidFill>
                    <a:latin typeface="Segoe UI"/>
                  </a:endParaRPr>
                </a:p>
              </p:txBody>
            </p:sp>
            <p:sp>
              <p:nvSpPr>
                <p:cNvPr id="482" name="Rectangle 481"/>
                <p:cNvSpPr/>
                <p:nvPr/>
              </p:nvSpPr>
              <p:spPr>
                <a:xfrm>
                  <a:off x="5955793" y="5035084"/>
                  <a:ext cx="1534074" cy="430887"/>
                </a:xfrm>
                <a:prstGeom prst="rect">
                  <a:avLst/>
                </a:prstGeom>
              </p:spPr>
              <p:txBody>
                <a:bodyPr wrap="square">
                  <a:spAutoFit/>
                </a:bodyPr>
                <a:lstStyle/>
                <a:p>
                  <a:pPr defTabSz="896354">
                    <a:spcAft>
                      <a:spcPts val="2307"/>
                    </a:spcAft>
                    <a:defRPr/>
                  </a:pPr>
                  <a: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t>LOG ANALYSIS </a:t>
                  </a:r>
                  <a:b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br>
                  <a:r>
                    <a:rPr lang="en-US" sz="1078" dirty="0">
                      <a:gradFill>
                        <a:gsLst>
                          <a:gs pos="0">
                            <a:srgbClr val="505050"/>
                          </a:gs>
                          <a:gs pos="100000">
                            <a:srgbClr val="505050"/>
                          </a:gs>
                        </a:gsLst>
                        <a:lin ang="5400000" scaled="0"/>
                      </a:gradFill>
                      <a:latin typeface="Segoe UI Semibold" panose="020B0702040204020203" pitchFamily="34" charset="0"/>
                      <a:ea typeface="MS PGothic" pitchFamily="34" charset="-128"/>
                      <a:cs typeface="Segoe UI Semibold" panose="020B0702040204020203" pitchFamily="34" charset="0"/>
                    </a:rPr>
                    <a:t>AND INSIGHTS</a:t>
                  </a:r>
                </a:p>
              </p:txBody>
            </p:sp>
            <p:sp>
              <p:nvSpPr>
                <p:cNvPr id="483" name="Bent-Up Arrow 482"/>
                <p:cNvSpPr/>
                <p:nvPr/>
              </p:nvSpPr>
              <p:spPr bwMode="auto">
                <a:xfrm rot="10800000">
                  <a:off x="7957116" y="2969457"/>
                  <a:ext cx="1078712" cy="1514216"/>
                </a:xfrm>
                <a:prstGeom prst="bentUpArrow">
                  <a:avLst>
                    <a:gd name="adj1" fmla="val 9524"/>
                    <a:gd name="adj2" fmla="val 12173"/>
                    <a:gd name="adj3" fmla="val 1966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4" name="Text Placeholder 6"/>
                <p:cNvSpPr txBox="1">
                  <a:spLocks/>
                </p:cNvSpPr>
                <p:nvPr/>
              </p:nvSpPr>
              <p:spPr bwMode="auto">
                <a:xfrm>
                  <a:off x="10414793" y="2650688"/>
                  <a:ext cx="1016534" cy="365701"/>
                </a:xfrm>
                <a:prstGeom prst="rect">
                  <a:avLst/>
                </a:prstGeom>
              </p:spPr>
              <p:txBody>
                <a:bodyPr wrap="square" lIns="140609" tIns="87880" rIns="140609" bIns="8788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100000"/>
                    </a:lnSpc>
                    <a:defRPr/>
                  </a:pPr>
                  <a:r>
                    <a:rPr lang="en-US" sz="1176" dirty="0">
                      <a:solidFill>
                        <a:srgbClr val="505050"/>
                      </a:solidFill>
                      <a:latin typeface="Segoe UI Semibold" panose="020B0702040204020203" pitchFamily="34" charset="0"/>
                      <a:cs typeface="Segoe UI Semibold" panose="020B0702040204020203" pitchFamily="34" charset="0"/>
                    </a:rPr>
                    <a:t>ANALYZE</a:t>
                  </a:r>
                </a:p>
              </p:txBody>
            </p:sp>
            <p:sp>
              <p:nvSpPr>
                <p:cNvPr id="485" name="Text Placeholder 6"/>
                <p:cNvSpPr txBox="1">
                  <a:spLocks/>
                </p:cNvSpPr>
                <p:nvPr/>
              </p:nvSpPr>
              <p:spPr bwMode="auto">
                <a:xfrm>
                  <a:off x="7681521" y="2650688"/>
                  <a:ext cx="1205304" cy="365701"/>
                </a:xfrm>
                <a:prstGeom prst="rect">
                  <a:avLst/>
                </a:prstGeom>
              </p:spPr>
              <p:txBody>
                <a:bodyPr wrap="square" lIns="140609" tIns="87880" rIns="140609" bIns="8788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100000"/>
                    </a:lnSpc>
                    <a:defRPr/>
                  </a:pPr>
                  <a:r>
                    <a:rPr lang="en-US" sz="1176" dirty="0">
                      <a:solidFill>
                        <a:srgbClr val="505050"/>
                      </a:solidFill>
                      <a:latin typeface="Segoe UI Semibold" panose="020B0702040204020203" pitchFamily="34" charset="0"/>
                      <a:cs typeface="Segoe UI Semibold" panose="020B0702040204020203" pitchFamily="34" charset="0"/>
                    </a:rPr>
                    <a:t>DOWNLOAD</a:t>
                  </a:r>
                </a:p>
              </p:txBody>
            </p:sp>
            <p:sp>
              <p:nvSpPr>
                <p:cNvPr id="334" name="Freeform 95"/>
                <p:cNvSpPr>
                  <a:spLocks/>
                </p:cNvSpPr>
                <p:nvPr/>
              </p:nvSpPr>
              <p:spPr bwMode="auto">
                <a:xfrm flipH="1">
                  <a:off x="8790595" y="2242983"/>
                  <a:ext cx="1730262" cy="109076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2"/>
                </a:solidFill>
                <a:ln w="38100">
                  <a:noFill/>
                  <a:prstDash val="solid"/>
                  <a:round/>
                  <a:headEnd/>
                  <a:tailEnd/>
                </a:ln>
                <a:extLst/>
              </p:spPr>
              <p:txBody>
                <a:bodyPr vert="horz" wrap="square" lIns="89642" tIns="44821" rIns="89642" bIns="44821" numCol="1" anchor="t" anchorCtr="0" compatLnSpc="1">
                  <a:prstTxWarp prst="textNoShape">
                    <a:avLst/>
                  </a:prstTxWarp>
                </a:bodyPr>
                <a:lstStyle/>
                <a:p>
                  <a:pPr defTabSz="914314"/>
                  <a:endParaRPr lang="en-US" kern="0">
                    <a:solidFill>
                      <a:srgbClr val="505050"/>
                    </a:solidFill>
                    <a:latin typeface="Segoe UI"/>
                  </a:endParaRPr>
                </a:p>
              </p:txBody>
            </p:sp>
            <p:sp>
              <p:nvSpPr>
                <p:cNvPr id="335" name="Down Arrow 334"/>
                <p:cNvSpPr/>
                <p:nvPr/>
              </p:nvSpPr>
              <p:spPr bwMode="auto">
                <a:xfrm>
                  <a:off x="9529342" y="2158754"/>
                  <a:ext cx="380614" cy="349791"/>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0000"/>
                    </a:solidFill>
                    <a:latin typeface="Segoe UI"/>
                    <a:ea typeface="Segoe UI" pitchFamily="34" charset="0"/>
                    <a:cs typeface="Segoe UI" pitchFamily="34" charset="0"/>
                  </a:endParaRPr>
                </a:p>
              </p:txBody>
            </p:sp>
            <p:pic>
              <p:nvPicPr>
                <p:cNvPr id="336" name="Picture 2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9113180" y="2734794"/>
                  <a:ext cx="445948" cy="43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 name="Rectangle 336"/>
                <p:cNvSpPr/>
                <p:nvPr/>
              </p:nvSpPr>
              <p:spPr bwMode="auto">
                <a:xfrm>
                  <a:off x="9612743" y="2780514"/>
                  <a:ext cx="751166" cy="284363"/>
                </a:xfrm>
                <a:prstGeom prst="rect">
                  <a:avLst/>
                </a:prstGeom>
                <a:noFill/>
                <a:ln w="6350" cap="flat" cmpd="sng" algn="ctr">
                  <a:noFill/>
                  <a:prstDash val="solid"/>
                  <a:miter lim="800000"/>
                  <a:headEnd type="none" w="med" len="med"/>
                  <a:tailEnd type="none" w="med" len="med"/>
                </a:ln>
                <a:effectLst/>
              </p:spPr>
              <p:txBody>
                <a:bodyPr lIns="0" rIns="0" bIns="137845"/>
                <a:lstStyle/>
                <a:p>
                  <a:pPr defTabSz="878273" fontAlgn="base">
                    <a:lnSpc>
                      <a:spcPct val="90000"/>
                    </a:lnSpc>
                    <a:defRPr/>
                  </a:pPr>
                  <a:r>
                    <a:rPr lang="en-US" sz="117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BLOB STORAGE</a:t>
                  </a:r>
                </a:p>
              </p:txBody>
            </p:sp>
          </p:grpSp>
        </p:grpSp>
        <p:grpSp>
          <p:nvGrpSpPr>
            <p:cNvPr id="183" name="Group 182"/>
            <p:cNvGrpSpPr/>
            <p:nvPr/>
          </p:nvGrpSpPr>
          <p:grpSpPr>
            <a:xfrm>
              <a:off x="11662553" y="296863"/>
              <a:ext cx="501650" cy="501650"/>
              <a:chOff x="454026" y="2941397"/>
              <a:chExt cx="501650" cy="501650"/>
            </a:xfrm>
          </p:grpSpPr>
          <p:sp>
            <p:nvSpPr>
              <p:cNvPr id="184" name="Oval 183"/>
              <p:cNvSpPr/>
              <p:nvPr/>
            </p:nvSpPr>
            <p:spPr bwMode="auto">
              <a:xfrm>
                <a:off x="454026" y="29413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185" name="Group 4"/>
              <p:cNvGrpSpPr>
                <a:grpSpLocks noChangeAspect="1"/>
              </p:cNvGrpSpPr>
              <p:nvPr/>
            </p:nvGrpSpPr>
            <p:grpSpPr bwMode="auto">
              <a:xfrm>
                <a:off x="588014" y="3039018"/>
                <a:ext cx="233675" cy="306408"/>
                <a:chOff x="3766" y="2005"/>
                <a:chExt cx="302" cy="396"/>
              </a:xfrm>
              <a:solidFill>
                <a:schemeClr val="bg2">
                  <a:lumMod val="75000"/>
                </a:schemeClr>
              </a:solidFill>
            </p:grpSpPr>
            <p:sp>
              <p:nvSpPr>
                <p:cNvPr id="186" name="Freeform 5"/>
                <p:cNvSpPr>
                  <a:spLocks noEditPoints="1"/>
                </p:cNvSpPr>
                <p:nvPr/>
              </p:nvSpPr>
              <p:spPr bwMode="auto">
                <a:xfrm>
                  <a:off x="3766" y="2158"/>
                  <a:ext cx="242" cy="24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18 h 125"/>
                    <a:gd name="T12" fmla="*/ 7 w 125"/>
                    <a:gd name="T13" fmla="*/ 62 h 125"/>
                    <a:gd name="T14" fmla="*/ 63 w 125"/>
                    <a:gd name="T15" fmla="*/ 7 h 125"/>
                    <a:gd name="T16" fmla="*/ 118 w 125"/>
                    <a:gd name="T17" fmla="*/ 62 h 125"/>
                    <a:gd name="T18" fmla="*/ 63 w 125"/>
                    <a:gd name="T19"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18"/>
                      </a:moveTo>
                      <a:cubicBezTo>
                        <a:pt x="32" y="118"/>
                        <a:pt x="7" y="93"/>
                        <a:pt x="7" y="62"/>
                      </a:cubicBezTo>
                      <a:cubicBezTo>
                        <a:pt x="7" y="32"/>
                        <a:pt x="32" y="7"/>
                        <a:pt x="63" y="7"/>
                      </a:cubicBezTo>
                      <a:cubicBezTo>
                        <a:pt x="93" y="7"/>
                        <a:pt x="118" y="32"/>
                        <a:pt x="118" y="62"/>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87" name="Freeform 6"/>
                <p:cNvSpPr>
                  <a:spLocks/>
                </p:cNvSpPr>
                <p:nvPr/>
              </p:nvSpPr>
              <p:spPr bwMode="auto">
                <a:xfrm>
                  <a:off x="3923" y="2005"/>
                  <a:ext cx="145" cy="210"/>
                </a:xfrm>
                <a:custGeom>
                  <a:avLst/>
                  <a:gdLst>
                    <a:gd name="T0" fmla="*/ 75 w 75"/>
                    <a:gd name="T1" fmla="*/ 50 h 108"/>
                    <a:gd name="T2" fmla="*/ 38 w 75"/>
                    <a:gd name="T3" fmla="*/ 0 h 108"/>
                    <a:gd name="T4" fmla="*/ 0 w 75"/>
                    <a:gd name="T5" fmla="*/ 50 h 108"/>
                    <a:gd name="T6" fmla="*/ 27 w 75"/>
                    <a:gd name="T7" fmla="*/ 50 h 108"/>
                    <a:gd name="T8" fmla="*/ 27 w 75"/>
                    <a:gd name="T9" fmla="*/ 83 h 108"/>
                    <a:gd name="T10" fmla="*/ 48 w 75"/>
                    <a:gd name="T11" fmla="*/ 108 h 108"/>
                    <a:gd name="T12" fmla="*/ 48 w 75"/>
                    <a:gd name="T13" fmla="*/ 50 h 108"/>
                    <a:gd name="T14" fmla="*/ 75 w 75"/>
                    <a:gd name="T15" fmla="*/ 5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75" y="50"/>
                      </a:moveTo>
                      <a:cubicBezTo>
                        <a:pt x="38" y="0"/>
                        <a:pt x="38" y="0"/>
                        <a:pt x="38" y="0"/>
                      </a:cubicBezTo>
                      <a:cubicBezTo>
                        <a:pt x="0" y="50"/>
                        <a:pt x="0" y="50"/>
                        <a:pt x="0" y="50"/>
                      </a:cubicBezTo>
                      <a:cubicBezTo>
                        <a:pt x="27" y="50"/>
                        <a:pt x="27" y="50"/>
                        <a:pt x="27" y="50"/>
                      </a:cubicBezTo>
                      <a:cubicBezTo>
                        <a:pt x="27" y="83"/>
                        <a:pt x="27" y="83"/>
                        <a:pt x="27" y="83"/>
                      </a:cubicBezTo>
                      <a:cubicBezTo>
                        <a:pt x="36" y="90"/>
                        <a:pt x="43" y="99"/>
                        <a:pt x="48" y="108"/>
                      </a:cubicBezTo>
                      <a:cubicBezTo>
                        <a:pt x="48" y="50"/>
                        <a:pt x="48" y="50"/>
                        <a:pt x="48" y="50"/>
                      </a:cubicBez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sp>
              <p:nvSpPr>
                <p:cNvPr id="188" name="Freeform 7"/>
                <p:cNvSpPr>
                  <a:spLocks/>
                </p:cNvSpPr>
                <p:nvPr/>
              </p:nvSpPr>
              <p:spPr bwMode="auto">
                <a:xfrm>
                  <a:off x="3882" y="2203"/>
                  <a:ext cx="64" cy="122"/>
                </a:xfrm>
                <a:custGeom>
                  <a:avLst/>
                  <a:gdLst>
                    <a:gd name="T0" fmla="*/ 10 w 64"/>
                    <a:gd name="T1" fmla="*/ 82 h 122"/>
                    <a:gd name="T2" fmla="*/ 10 w 64"/>
                    <a:gd name="T3" fmla="*/ 0 h 122"/>
                    <a:gd name="T4" fmla="*/ 0 w 64"/>
                    <a:gd name="T5" fmla="*/ 0 h 122"/>
                    <a:gd name="T6" fmla="*/ 0 w 64"/>
                    <a:gd name="T7" fmla="*/ 89 h 122"/>
                    <a:gd name="T8" fmla="*/ 0 w 64"/>
                    <a:gd name="T9" fmla="*/ 89 h 122"/>
                    <a:gd name="T10" fmla="*/ 0 w 64"/>
                    <a:gd name="T11" fmla="*/ 89 h 122"/>
                    <a:gd name="T12" fmla="*/ 58 w 64"/>
                    <a:gd name="T13" fmla="*/ 122 h 122"/>
                    <a:gd name="T14" fmla="*/ 64 w 64"/>
                    <a:gd name="T15" fmla="*/ 113 h 122"/>
                    <a:gd name="T16" fmla="*/ 10 w 64"/>
                    <a:gd name="T17"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2">
                      <a:moveTo>
                        <a:pt x="10" y="82"/>
                      </a:moveTo>
                      <a:lnTo>
                        <a:pt x="10" y="0"/>
                      </a:lnTo>
                      <a:lnTo>
                        <a:pt x="0" y="0"/>
                      </a:lnTo>
                      <a:lnTo>
                        <a:pt x="0" y="89"/>
                      </a:lnTo>
                      <a:lnTo>
                        <a:pt x="0" y="89"/>
                      </a:lnTo>
                      <a:lnTo>
                        <a:pt x="0" y="89"/>
                      </a:lnTo>
                      <a:lnTo>
                        <a:pt x="58" y="122"/>
                      </a:lnTo>
                      <a:lnTo>
                        <a:pt x="64" y="113"/>
                      </a:lnTo>
                      <a:lnTo>
                        <a:pt x="1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FFFFFF"/>
                    </a:solidFill>
                    <a:latin typeface="Segoe UI"/>
                  </a:endParaRPr>
                </a:p>
              </p:txBody>
            </p:sp>
          </p:grpSp>
        </p:grpSp>
      </p:grpSp>
      <p:sp>
        <p:nvSpPr>
          <p:cNvPr id="179" name="TextBox 178"/>
          <p:cNvSpPr txBox="1"/>
          <p:nvPr/>
        </p:nvSpPr>
        <p:spPr>
          <a:xfrm>
            <a:off x="255928" y="6319821"/>
            <a:ext cx="1419685" cy="425434"/>
          </a:xfrm>
          <a:prstGeom prst="rect">
            <a:avLst/>
          </a:prstGeom>
          <a:noFill/>
        </p:spPr>
        <p:txBody>
          <a:bodyPr wrap="none" lIns="179285" tIns="143428" rIns="179285" bIns="143428" rtlCol="0">
            <a:spAutoFit/>
          </a:bodyPr>
          <a:lstStyle/>
          <a:p>
            <a:pPr defTabSz="914314">
              <a:lnSpc>
                <a:spcPct val="90000"/>
              </a:lnSpc>
              <a:spcAft>
                <a:spcPts val="588"/>
              </a:spcAft>
            </a:pPr>
            <a:r>
              <a:rPr lang="en-US" sz="980" dirty="0">
                <a:gradFill>
                  <a:gsLst>
                    <a:gs pos="0">
                      <a:srgbClr val="FFFFFF"/>
                    </a:gs>
                    <a:gs pos="100000">
                      <a:srgbClr val="FFFFFF"/>
                    </a:gs>
                  </a:gsLst>
                  <a:lin ang="5400000" scaled="1"/>
                </a:gradFill>
                <a:latin typeface="Segoe UI"/>
              </a:rPr>
              <a:t>UNDER NDA ONLY</a:t>
            </a:r>
          </a:p>
        </p:txBody>
      </p:sp>
    </p:spTree>
    <p:extLst>
      <p:ext uri="{BB962C8B-B14F-4D97-AF65-F5344CB8AC3E}">
        <p14:creationId xmlns:p14="http://schemas.microsoft.com/office/powerpoint/2010/main" val="136497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500"/>
                                        <p:tgtEl>
                                          <p:spTgt spid="171"/>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171"/>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1" grpId="1"/>
    </p:bldLst>
  </p:timing>
</p:sld>
</file>

<file path=ppt/theme/theme1.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Azure Cert">
  <a:themeElements>
    <a:clrScheme name="Custom 1">
      <a:dk1>
        <a:srgbClr val="3A3838"/>
      </a:dk1>
      <a:lt1>
        <a:srgbClr val="FFFFFF"/>
      </a:lt1>
      <a:dk2>
        <a:srgbClr val="3A3838"/>
      </a:dk2>
      <a:lt2>
        <a:srgbClr val="FFFFFF"/>
      </a:lt2>
      <a:accent1>
        <a:srgbClr val="00B0F0"/>
      </a:accent1>
      <a:accent2>
        <a:srgbClr val="92D050"/>
      </a:accent2>
      <a:accent3>
        <a:srgbClr val="0070C0"/>
      </a:accent3>
      <a:accent4>
        <a:srgbClr val="FFFFFF"/>
      </a:accent4>
      <a:accent5>
        <a:srgbClr val="4472C4"/>
      </a:accent5>
      <a:accent6>
        <a:srgbClr val="85C0FB"/>
      </a:accent6>
      <a:hlink>
        <a:srgbClr val="92D050"/>
      </a:hlink>
      <a:folHlink>
        <a:srgbClr val="00B0F0"/>
      </a:folHlink>
    </a:clrScheme>
    <a:fontScheme name="Segoe Fun Pack">
      <a:majorFont>
        <a:latin typeface="Segoe UI"/>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47D2270E-4552-4080-A20D-E1671447612F}" vid="{B688E7CA-D535-459A-91B3-40E97978EED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1299</Words>
  <Application>Microsoft Office PowerPoint</Application>
  <PresentationFormat>Widescreen</PresentationFormat>
  <Paragraphs>291</Paragraphs>
  <Slides>14</Slides>
  <Notes>11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ＭＳ Ｐゴシック</vt:lpstr>
      <vt:lpstr>ＭＳ Ｐゴシック</vt:lpstr>
      <vt:lpstr>Arial</vt:lpstr>
      <vt:lpstr>Arial Unicode MS</vt:lpstr>
      <vt:lpstr>Calibri</vt:lpstr>
      <vt:lpstr>Segoe UI</vt:lpstr>
      <vt:lpstr>Segoe UI Light</vt:lpstr>
      <vt:lpstr>Segoe UI Semibold</vt:lpstr>
      <vt:lpstr>Segoe UI Semilight</vt:lpstr>
      <vt:lpstr>Wingdings</vt:lpstr>
      <vt:lpstr>1_5-30660_TR21_BO_CT_Template</vt:lpstr>
      <vt:lpstr>1_Azure Cert</vt:lpstr>
      <vt:lpstr>Microsoft Azure Infrastructure as a Service</vt:lpstr>
      <vt:lpstr>Networking</vt:lpstr>
      <vt:lpstr>Compute size options</vt:lpstr>
      <vt:lpstr>Managed disks</vt:lpstr>
      <vt:lpstr>Managed disks Simple scalability and high resiliency </vt:lpstr>
      <vt:lpstr>Managed disks Increased security through role-based access control </vt:lpstr>
      <vt:lpstr>Single instance SLA  on virtual machines Guaranteed service level availability with  a single virtual machine</vt:lpstr>
      <vt:lpstr>Accelerated  networking Increased network performance</vt:lpstr>
      <vt:lpstr>Network watcher  and diagnostics Understand your network and  resolve problems</vt:lpstr>
      <vt:lpstr>Azure Advisor</vt:lpstr>
      <vt:lpstr>Skills for the Azure IT Pro</vt:lpstr>
      <vt:lpstr>Readiness</vt:lpstr>
      <vt:lpstr>The labs</vt:lpstr>
      <vt:lpstr>Massively Open Online Courses (MOOCs)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Managed disks</dc:title>
  <dc:creator>Stu Fox</dc:creator>
  <cp:lastModifiedBy>Stu Fox</cp:lastModifiedBy>
  <cp:revision>7</cp:revision>
  <dcterms:created xsi:type="dcterms:W3CDTF">2017-04-21T08:47:44Z</dcterms:created>
  <dcterms:modified xsi:type="dcterms:W3CDTF">2017-04-22T00:05:01Z</dcterms:modified>
</cp:coreProperties>
</file>